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1" r:id="rId5"/>
    <p:sldId id="262" r:id="rId6"/>
    <p:sldId id="264" r:id="rId7"/>
    <p:sldId id="267" r:id="rId8"/>
    <p:sldId id="265" r:id="rId9"/>
    <p:sldId id="266" r:id="rId10"/>
    <p:sldId id="269" r:id="rId11"/>
    <p:sldId id="260" r:id="rId12"/>
    <p:sldId id="268" r:id="rId13"/>
    <p:sldId id="273" r:id="rId14"/>
    <p:sldId id="274" r:id="rId15"/>
    <p:sldId id="275" r:id="rId16"/>
    <p:sldId id="276" r:id="rId17"/>
    <p:sldId id="277" r:id="rId18"/>
    <p:sldId id="290" r:id="rId19"/>
    <p:sldId id="288" r:id="rId20"/>
    <p:sldId id="283" r:id="rId21"/>
    <p:sldId id="284" r:id="rId22"/>
    <p:sldId id="289" r:id="rId23"/>
    <p:sldId id="286" r:id="rId24"/>
    <p:sldId id="287" r:id="rId25"/>
    <p:sldId id="27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ron Luneke" initials="AL" lastIdx="8" clrIdx="0">
    <p:extLst>
      <p:ext uri="{19B8F6BF-5375-455C-9EA6-DF929625EA0E}">
        <p15:presenceInfo xmlns:p15="http://schemas.microsoft.com/office/powerpoint/2012/main" userId="Aaron Lune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767" autoAdjust="0"/>
  </p:normalViewPr>
  <p:slideViewPr>
    <p:cSldViewPr snapToGrid="0">
      <p:cViewPr varScale="1">
        <p:scale>
          <a:sx n="58" d="100"/>
          <a:sy n="58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1B568-DB08-4A46-AC34-51ED0E1E537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EC7CB-47FC-4F1F-A3D5-701025B46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1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your youth</a:t>
            </a:r>
            <a:r>
              <a:rPr lang="en-US" baseline="0" dirty="0"/>
              <a:t> consumptions and consequences. Explain that these were identified by way of data analysis and team discussion.  You could discuss </a:t>
            </a:r>
            <a:r>
              <a:rPr lang="en-US" i="1" baseline="0" dirty="0"/>
              <a:t>Magnitude, Severity, Time-Trends and Comparison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56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94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53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32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76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94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40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775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45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741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4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List your adult </a:t>
            </a:r>
            <a:r>
              <a:rPr lang="en-US" baseline="0" dirty="0"/>
              <a:t>consumptions and consequences. Explain that these were identified by way of data analysis and team discussion.  You could discuss </a:t>
            </a:r>
            <a:r>
              <a:rPr lang="en-US" i="1" baseline="0" dirty="0"/>
              <a:t>Magnitude, Severity, Time-Trends and Comparison</a:t>
            </a:r>
            <a:r>
              <a:rPr lang="en-US" baseline="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183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384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48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Snipping Tool to transfer</a:t>
            </a:r>
            <a:r>
              <a:rPr lang="en-US" baseline="0" dirty="0"/>
              <a:t> the image of your respective logic model(s) into the PPT.  The image may be challenging to see from a distance – so depending on the setting, you may want to hand out a printed version of each logic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03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your next steps – ask for </a:t>
            </a:r>
            <a:r>
              <a:rPr lang="en-US"/>
              <a:t>help where needed</a:t>
            </a:r>
            <a:r>
              <a:rPr lang="en-US" dirty="0"/>
              <a:t>.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04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List your prioritized PAYS</a:t>
            </a:r>
            <a:r>
              <a:rPr lang="en-US" baseline="0" dirty="0"/>
              <a:t> risk factors and PAYS protective factors.  Explain that these were identified by way of data analysis and team discussion.  You could discuss </a:t>
            </a:r>
            <a:r>
              <a:rPr lang="en-US" i="1" baseline="0" dirty="0"/>
              <a:t>Magnitude, Level of Importance, Changeability, Time-Trends and Comparison</a:t>
            </a:r>
            <a:r>
              <a:rPr lang="en-US" baseline="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5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List your prioritized PAYS</a:t>
            </a:r>
            <a:r>
              <a:rPr lang="en-US" baseline="0" dirty="0"/>
              <a:t> Indicators and Other Risk Factors.  Explain that these were identified by way of data analysis and team discussion.  You could discuss </a:t>
            </a:r>
            <a:r>
              <a:rPr lang="en-US" i="1" baseline="0" dirty="0"/>
              <a:t>Magnitude, Level of Importance, Changeability, Time-Trends and Comparison</a:t>
            </a:r>
            <a:r>
              <a:rPr lang="en-US" baseline="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47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02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the Problem and its underlying Risk and/or Protective Factors.</a:t>
            </a:r>
            <a:r>
              <a:rPr lang="en-US" baseline="0" dirty="0"/>
              <a:t>  </a:t>
            </a:r>
            <a:r>
              <a:rPr lang="en-US" i="1" baseline="0" dirty="0"/>
              <a:t>Level of Importance </a:t>
            </a:r>
            <a:r>
              <a:rPr lang="en-US" baseline="0" dirty="0"/>
              <a:t>and </a:t>
            </a:r>
            <a:r>
              <a:rPr lang="en-US" i="1" baseline="0" dirty="0"/>
              <a:t>Changeability</a:t>
            </a:r>
            <a:r>
              <a:rPr lang="en-US" baseline="0" dirty="0"/>
              <a:t> could be areas of focus when discussing the connection between your Problem and the Risk/Protective Factors.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20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the Problem and its underlying Risk and/or Protective Factors.</a:t>
            </a:r>
            <a:r>
              <a:rPr lang="en-US" baseline="0" dirty="0"/>
              <a:t>  </a:t>
            </a:r>
            <a:r>
              <a:rPr lang="en-US" i="1" baseline="0" dirty="0"/>
              <a:t>Level of Importance </a:t>
            </a:r>
            <a:r>
              <a:rPr lang="en-US" baseline="0" dirty="0"/>
              <a:t>and </a:t>
            </a:r>
            <a:r>
              <a:rPr lang="en-US" i="1" baseline="0" dirty="0"/>
              <a:t>Changeability</a:t>
            </a:r>
            <a:r>
              <a:rPr lang="en-US" baseline="0" dirty="0"/>
              <a:t> could be areas of focus when discussing the connection between your Problem and the Risk/Protective Factors.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25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the Problem and its underlying Risk and/or Protective Factors.</a:t>
            </a:r>
            <a:r>
              <a:rPr lang="en-US" baseline="0" dirty="0"/>
              <a:t>  </a:t>
            </a:r>
            <a:r>
              <a:rPr lang="en-US" i="1" baseline="0" dirty="0"/>
              <a:t>Level of Importance </a:t>
            </a:r>
            <a:r>
              <a:rPr lang="en-US" baseline="0" dirty="0"/>
              <a:t>and </a:t>
            </a:r>
            <a:r>
              <a:rPr lang="en-US" i="1" baseline="0" dirty="0"/>
              <a:t>Changeability</a:t>
            </a:r>
            <a:r>
              <a:rPr lang="en-US" baseline="0" dirty="0"/>
              <a:t> could be areas of focus when discussing the connection between your Problem and the Risk/Protective Factors.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99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could discuss your format and approach for your conversations.</a:t>
            </a:r>
            <a:r>
              <a:rPr lang="en-US" baseline="0" dirty="0"/>
              <a:t> What about your conversation(s) made them strategic as it relates to your Problem(s) and/or Risk and Protective Factor(s)?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EC7CB-47FC-4F1F-A3D5-701025B46D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4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5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9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0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0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3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3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4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7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A1228-C845-4AAC-9990-49CA0CEAA5D5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2DC53-0C20-43D0-8A20-3A37B03A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7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[XY] County </a:t>
            </a:r>
            <a:br>
              <a:rPr lang="en-US" dirty="0"/>
            </a:br>
            <a:r>
              <a:rPr lang="en-US" dirty="0"/>
              <a:t>Prevention Needs Assessment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2018-19</a:t>
            </a:r>
          </a:p>
        </p:txBody>
      </p:sp>
    </p:spTree>
    <p:extLst>
      <p:ext uri="{BB962C8B-B14F-4D97-AF65-F5344CB8AC3E}">
        <p14:creationId xmlns:p14="http://schemas.microsoft.com/office/powerpoint/2010/main" val="1304407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820027"/>
          </a:xfrm>
        </p:spPr>
        <p:txBody>
          <a:bodyPr anchor="t"/>
          <a:lstStyle/>
          <a:p>
            <a:r>
              <a:rPr lang="en-US" dirty="0"/>
              <a:t>Problem 5: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501189"/>
            <a:ext cx="5157787" cy="26884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Risk/Protective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1820026"/>
          </a:xfrm>
        </p:spPr>
        <p:txBody>
          <a:bodyPr anchor="t"/>
          <a:lstStyle/>
          <a:p>
            <a:r>
              <a:rPr lang="en-US" dirty="0"/>
              <a:t>Problem 6: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501189"/>
            <a:ext cx="5183188" cy="26884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Risk/Protective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9788" y="208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Problems + Risk/Protective Factors</a:t>
            </a:r>
          </a:p>
        </p:txBody>
      </p:sp>
      <p:sp>
        <p:nvSpPr>
          <p:cNvPr id="8" name="Rectangle 7"/>
          <p:cNvSpPr/>
          <p:nvPr/>
        </p:nvSpPr>
        <p:spPr>
          <a:xfrm>
            <a:off x="548640" y="1386840"/>
            <a:ext cx="5257800" cy="505968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7581" y="1386840"/>
            <a:ext cx="5257800" cy="505968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1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u="sng" dirty="0"/>
              <a:t>Why</a:t>
            </a:r>
            <a:r>
              <a:rPr lang="en-US" dirty="0"/>
              <a:t> are the problems occurring </a:t>
            </a:r>
            <a:r>
              <a:rPr lang="en-US" b="1" u="sng" dirty="0"/>
              <a:t>HERE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2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Engaging in a strategic </a:t>
            </a:r>
            <a:r>
              <a:rPr lang="en-US" u="sng" dirty="0"/>
              <a:t>community conversation</a:t>
            </a:r>
            <a:r>
              <a:rPr lang="en-US" dirty="0"/>
              <a:t> process has allowed us to identify specific, localized contributing factors that connect with our Risk/Protective Factors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Gathering this qualitative data has allowed us to finalize our logic model for each problem</a:t>
            </a:r>
          </a:p>
        </p:txBody>
      </p:sp>
    </p:spTree>
    <p:extLst>
      <p:ext uri="{BB962C8B-B14F-4D97-AF65-F5344CB8AC3E}">
        <p14:creationId xmlns:p14="http://schemas.microsoft.com/office/powerpoint/2010/main" val="2807888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7364" y="1036320"/>
            <a:ext cx="4252276" cy="822960"/>
          </a:xfrm>
        </p:spPr>
        <p:txBody>
          <a:bodyPr>
            <a:noAutofit/>
          </a:bodyPr>
          <a:lstStyle/>
          <a:p>
            <a:r>
              <a:rPr lang="en-US" sz="3600" dirty="0"/>
              <a:t>Finalized Logic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15182" y="3230880"/>
            <a:ext cx="3276600" cy="144780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97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7364" y="1036320"/>
            <a:ext cx="4252276" cy="822960"/>
          </a:xfrm>
        </p:spPr>
        <p:txBody>
          <a:bodyPr>
            <a:noAutofit/>
          </a:bodyPr>
          <a:lstStyle/>
          <a:p>
            <a:r>
              <a:rPr lang="en-US" sz="3600" dirty="0"/>
              <a:t>Finalized Logic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15182" y="3230880"/>
            <a:ext cx="3276600" cy="144780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0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7364" y="1036320"/>
            <a:ext cx="4252276" cy="822960"/>
          </a:xfrm>
        </p:spPr>
        <p:txBody>
          <a:bodyPr>
            <a:noAutofit/>
          </a:bodyPr>
          <a:lstStyle/>
          <a:p>
            <a:r>
              <a:rPr lang="en-US" sz="3600" dirty="0"/>
              <a:t>Finalized Logic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15182" y="3230880"/>
            <a:ext cx="3276600" cy="144780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#3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97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7364" y="1036320"/>
            <a:ext cx="4252276" cy="822960"/>
          </a:xfrm>
        </p:spPr>
        <p:txBody>
          <a:bodyPr>
            <a:noAutofit/>
          </a:bodyPr>
          <a:lstStyle/>
          <a:p>
            <a:r>
              <a:rPr lang="en-US" sz="3600" dirty="0"/>
              <a:t>Finalized Logic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15182" y="3230880"/>
            <a:ext cx="3276600" cy="144780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#4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12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7364" y="1036320"/>
            <a:ext cx="4252276" cy="822960"/>
          </a:xfrm>
        </p:spPr>
        <p:txBody>
          <a:bodyPr>
            <a:noAutofit/>
          </a:bodyPr>
          <a:lstStyle/>
          <a:p>
            <a:r>
              <a:rPr lang="en-US" sz="3600" dirty="0"/>
              <a:t>Finalized Logic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15182" y="3230880"/>
            <a:ext cx="3276600" cy="144780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#5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9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7364" y="1036320"/>
            <a:ext cx="4252276" cy="822960"/>
          </a:xfrm>
        </p:spPr>
        <p:txBody>
          <a:bodyPr>
            <a:noAutofit/>
          </a:bodyPr>
          <a:lstStyle/>
          <a:p>
            <a:r>
              <a:rPr lang="en-US" sz="3600" dirty="0"/>
              <a:t>Finalized Logic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15182" y="3230880"/>
            <a:ext cx="3276600" cy="144780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#6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18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Assessment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672795" cy="1606064"/>
          </a:xfrm>
        </p:spPr>
        <p:txBody>
          <a:bodyPr>
            <a:normAutofit/>
          </a:bodyPr>
          <a:lstStyle/>
          <a:p>
            <a:r>
              <a:rPr lang="en-US" sz="4000" dirty="0"/>
              <a:t>What is </a:t>
            </a:r>
            <a:r>
              <a:rPr lang="en-US" sz="4000" dirty="0" smtClean="0"/>
              <a:t>already </a:t>
            </a:r>
            <a:r>
              <a:rPr lang="en-US" sz="4000" dirty="0"/>
              <a:t>happening related to our risk/protective factors and/or contributing </a:t>
            </a:r>
            <a:r>
              <a:rPr lang="en-US" sz="4000" dirty="0" smtClean="0"/>
              <a:t>factors?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1531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2009" y="2431640"/>
            <a:ext cx="7919322" cy="284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6026" y="354563"/>
            <a:ext cx="9468398" cy="1296955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Resource Assessment: Overall Strengths &amp; Gaps/Challenges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6026" y="3298369"/>
            <a:ext cx="2899648" cy="1110343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</a:t>
            </a:r>
            <a:r>
              <a:rPr lang="en-US" sz="3200" dirty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237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Needs – Process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/>
              <a:t>WHAT</a:t>
            </a:r>
            <a:r>
              <a:rPr lang="en-US" dirty="0"/>
              <a:t> ARE THE PROBLEMS?</a:t>
            </a:r>
          </a:p>
          <a:p>
            <a:pPr lvl="1"/>
            <a:r>
              <a:rPr lang="en-US" dirty="0"/>
              <a:t>Completing this data driven county-wide needs assessment has provided us with a greater understanding of the substances being used/misused and problem-gambling behaviors, as well as the related social, economic, health and other negative consequences.</a:t>
            </a:r>
          </a:p>
          <a:p>
            <a:r>
              <a:rPr lang="en-US" b="1" u="sng" dirty="0"/>
              <a:t>WHY</a:t>
            </a:r>
            <a:r>
              <a:rPr lang="en-US" dirty="0"/>
              <a:t> ARE THE PROBLEMS OCCURRING?</a:t>
            </a:r>
          </a:p>
          <a:p>
            <a:pPr lvl="1"/>
            <a:r>
              <a:rPr lang="en-US" dirty="0"/>
              <a:t>Data driven discussion has allowed us to identify the specific risk and protective factors most impacting substance misuse and problem gambling within our county. </a:t>
            </a:r>
          </a:p>
          <a:p>
            <a:r>
              <a:rPr lang="en-US" b="1" u="sng" dirty="0"/>
              <a:t>WHY</a:t>
            </a:r>
            <a:r>
              <a:rPr lang="en-US" dirty="0"/>
              <a:t> ARE THE PROBLEMS OCCURRING </a:t>
            </a:r>
            <a:r>
              <a:rPr lang="en-US" b="1" u="sng" dirty="0"/>
              <a:t>HERE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Additionally, we have engaged key stakeholders in data driven discussion to determine the specific contributing factors that are influencing these behaviors in our county.</a:t>
            </a:r>
          </a:p>
        </p:txBody>
      </p:sp>
    </p:spTree>
    <p:extLst>
      <p:ext uri="{BB962C8B-B14F-4D97-AF65-F5344CB8AC3E}">
        <p14:creationId xmlns:p14="http://schemas.microsoft.com/office/powerpoint/2010/main" val="1814631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2009" y="2431640"/>
            <a:ext cx="7919322" cy="284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6026" y="354563"/>
            <a:ext cx="9468398" cy="1296955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Resource Assessment: Overall Strengths &amp; Gaps/Challenges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6026" y="3298369"/>
            <a:ext cx="2899648" cy="1110343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</a:t>
            </a:r>
            <a:r>
              <a:rPr lang="en-US" sz="3200" dirty="0" smtClean="0"/>
              <a:t>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690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2009" y="2431640"/>
            <a:ext cx="7919322" cy="284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6026" y="354563"/>
            <a:ext cx="9468398" cy="1296955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Resource Assessment: Overall Strengths &amp; Gaps/Challenges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6026" y="3298369"/>
            <a:ext cx="2899648" cy="1110343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</a:t>
            </a:r>
            <a:r>
              <a:rPr lang="en-US" sz="3200" dirty="0" smtClean="0"/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7721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2009" y="2431640"/>
            <a:ext cx="7919322" cy="284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6026" y="354563"/>
            <a:ext cx="9468398" cy="1296955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Resource Assessment: Overall Strengths &amp; Gaps/Challenges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6026" y="3298369"/>
            <a:ext cx="2899648" cy="1110343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</a:t>
            </a:r>
            <a:r>
              <a:rPr lang="en-US" sz="3200" dirty="0" smtClean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0383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2009" y="2431640"/>
            <a:ext cx="7919322" cy="284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6026" y="354563"/>
            <a:ext cx="9468398" cy="1296955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Resource Assessment: Overall Strengths &amp; Gaps/Challenges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6026" y="3298369"/>
            <a:ext cx="2899648" cy="1110343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</a:t>
            </a:r>
            <a:r>
              <a:rPr lang="en-US" sz="3200" dirty="0" smtClean="0"/>
              <a:t>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3008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32009" y="2431640"/>
            <a:ext cx="7919322" cy="28437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06026" y="354563"/>
            <a:ext cx="9468398" cy="1296955"/>
          </a:xfrm>
        </p:spPr>
        <p:txBody>
          <a:bodyPr>
            <a:noAutofit/>
          </a:bodyPr>
          <a:lstStyle/>
          <a:p>
            <a:r>
              <a:rPr lang="en-US" sz="3600" dirty="0" smtClean="0"/>
              <a:t>Resource Assessment: Overall Strengths &amp; Gaps/Challenges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06026" y="3298369"/>
            <a:ext cx="2899648" cy="1110343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PROBLEM </a:t>
            </a:r>
            <a:r>
              <a:rPr lang="en-US" sz="3200" dirty="0" smtClean="0"/>
              <a:t>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1334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</a:t>
            </a:r>
            <a:r>
              <a:rPr lang="en-US" dirty="0"/>
              <a:t>SMART Goals and Build Action Plan</a:t>
            </a:r>
          </a:p>
          <a:p>
            <a:pPr lvl="1"/>
            <a:r>
              <a:rPr lang="en-US" dirty="0"/>
              <a:t>SMART Goals:</a:t>
            </a:r>
          </a:p>
          <a:p>
            <a:pPr lvl="2"/>
            <a:r>
              <a:rPr lang="en-US" dirty="0"/>
              <a:t>Risk &amp; Protective Factors – Intermediate Goals (4 – 6 years)</a:t>
            </a:r>
          </a:p>
          <a:p>
            <a:pPr lvl="2"/>
            <a:r>
              <a:rPr lang="en-US" dirty="0"/>
              <a:t>Problems – Long Term Goals (10+ years)</a:t>
            </a:r>
          </a:p>
          <a:p>
            <a:pPr lvl="1"/>
            <a:r>
              <a:rPr lang="en-US" dirty="0"/>
              <a:t>Action Plan:</a:t>
            </a:r>
          </a:p>
          <a:p>
            <a:pPr lvl="2"/>
            <a:r>
              <a:rPr lang="en-US" dirty="0"/>
              <a:t>Develop a balanced and comprehensive plan to meet the identified county needs</a:t>
            </a:r>
          </a:p>
          <a:p>
            <a:r>
              <a:rPr lang="en-US" dirty="0"/>
              <a:t>Implement &amp; Evaluate</a:t>
            </a:r>
          </a:p>
          <a:p>
            <a:pPr lvl="1"/>
            <a:r>
              <a:rPr lang="en-US" dirty="0"/>
              <a:t>Implement programs, practices or services within the action plan and evaluate their impact </a:t>
            </a:r>
          </a:p>
        </p:txBody>
      </p:sp>
    </p:spTree>
    <p:extLst>
      <p:ext uri="{BB962C8B-B14F-4D97-AF65-F5344CB8AC3E}">
        <p14:creationId xmlns:p14="http://schemas.microsoft.com/office/powerpoint/2010/main" val="241892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496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WHAT</a:t>
            </a:r>
            <a:r>
              <a:rPr lang="en-US" dirty="0"/>
              <a:t> are the YOUTH problems?</a:t>
            </a:r>
            <a:br>
              <a:rPr lang="en-US" dirty="0"/>
            </a:br>
            <a:r>
              <a:rPr lang="en-US" sz="3100" dirty="0"/>
              <a:t>(Data Driven Preliminary Prioritization)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Youth Consumptions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Youth Consequences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7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496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WHAT</a:t>
            </a:r>
            <a:r>
              <a:rPr lang="en-US" dirty="0"/>
              <a:t> are the ADULT problems? </a:t>
            </a:r>
            <a:br>
              <a:rPr lang="en-US" dirty="0"/>
            </a:br>
            <a:r>
              <a:rPr lang="en-US" sz="3100" dirty="0"/>
              <a:t>(Data Driven Preliminary Prioritization)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Adult Consumptions	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Adult Consequences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1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496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WHY </a:t>
            </a:r>
            <a:r>
              <a:rPr lang="en-US" dirty="0"/>
              <a:t>are the problems occurring? </a:t>
            </a:r>
            <a:br>
              <a:rPr lang="en-US" dirty="0"/>
            </a:br>
            <a:r>
              <a:rPr lang="en-US" sz="3100" dirty="0"/>
              <a:t>(Data Driven Preliminary Prioritization)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PAYS Risk Factors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88988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PAYS Protective Factors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2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9496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WHY</a:t>
            </a:r>
            <a:r>
              <a:rPr lang="en-US" dirty="0"/>
              <a:t> are the problems occurring? </a:t>
            </a:r>
            <a:br>
              <a:rPr lang="en-US" dirty="0"/>
            </a:br>
            <a:r>
              <a:rPr lang="en-US" sz="3100" dirty="0"/>
              <a:t>(Data Driven Preliminary Prioritization)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PAYS Indicators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Other Risk Factor Data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995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Problems + Risk/Protective Factors</a:t>
            </a:r>
          </a:p>
        </p:txBody>
      </p:sp>
    </p:spTree>
    <p:extLst>
      <p:ext uri="{BB962C8B-B14F-4D97-AF65-F5344CB8AC3E}">
        <p14:creationId xmlns:p14="http://schemas.microsoft.com/office/powerpoint/2010/main" val="1995331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08437"/>
            <a:ext cx="10515600" cy="1325563"/>
          </a:xfrm>
        </p:spPr>
        <p:txBody>
          <a:bodyPr/>
          <a:lstStyle/>
          <a:p>
            <a:r>
              <a:rPr lang="en-US" dirty="0"/>
              <a:t>Problems + Risk/Protective Factors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820027"/>
          </a:xfrm>
        </p:spPr>
        <p:txBody>
          <a:bodyPr anchor="t"/>
          <a:lstStyle/>
          <a:p>
            <a:r>
              <a:rPr lang="en-US" dirty="0"/>
              <a:t>Problem 1: </a:t>
            </a:r>
            <a:r>
              <a:rPr lang="en-US" u="sng" dirty="0"/>
              <a:t>                                                                           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501189"/>
            <a:ext cx="5157787" cy="26884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Risk/Protective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1820026"/>
          </a:xfrm>
        </p:spPr>
        <p:txBody>
          <a:bodyPr anchor="t"/>
          <a:lstStyle/>
          <a:p>
            <a:r>
              <a:rPr lang="en-US" dirty="0"/>
              <a:t>Problem 2: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501189"/>
            <a:ext cx="5183188" cy="26884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Risk/Protective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3880" y="1386840"/>
            <a:ext cx="5257800" cy="505968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47581" y="1386840"/>
            <a:ext cx="5257800" cy="505968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0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820027"/>
          </a:xfrm>
        </p:spPr>
        <p:txBody>
          <a:bodyPr anchor="t"/>
          <a:lstStyle/>
          <a:p>
            <a:r>
              <a:rPr lang="en-US" dirty="0"/>
              <a:t>Problem 3: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501189"/>
            <a:ext cx="5157787" cy="26884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Risk/Protective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1820026"/>
          </a:xfrm>
        </p:spPr>
        <p:txBody>
          <a:bodyPr anchor="t"/>
          <a:lstStyle/>
          <a:p>
            <a:r>
              <a:rPr lang="en-US" dirty="0"/>
              <a:t>Problem 4: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501189"/>
            <a:ext cx="5183188" cy="268847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Risk/Protective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9788" y="208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Problems + Risk/Protective Factors</a:t>
            </a:r>
          </a:p>
        </p:txBody>
      </p:sp>
      <p:sp>
        <p:nvSpPr>
          <p:cNvPr id="8" name="Rectangle 7"/>
          <p:cNvSpPr/>
          <p:nvPr/>
        </p:nvSpPr>
        <p:spPr>
          <a:xfrm>
            <a:off x="563880" y="1386840"/>
            <a:ext cx="5257800" cy="505968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47581" y="1386840"/>
            <a:ext cx="5257800" cy="505968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55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5184</TotalTime>
  <Words>1372</Words>
  <Application>Microsoft Office PowerPoint</Application>
  <PresentationFormat>Widescreen</PresentationFormat>
  <Paragraphs>173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[XY] County  Prevention Needs Assessment</vt:lpstr>
      <vt:lpstr>Assessing Needs – Process Overview</vt:lpstr>
      <vt:lpstr>WHAT are the YOUTH problems? (Data Driven Preliminary Prioritization) </vt:lpstr>
      <vt:lpstr>WHAT are the ADULT problems?  (Data Driven Preliminary Prioritization) </vt:lpstr>
      <vt:lpstr>WHY are the problems occurring?  (Data Driven Preliminary Prioritization) </vt:lpstr>
      <vt:lpstr>WHY are the problems occurring?  (Data Driven Preliminary Prioritization) </vt:lpstr>
      <vt:lpstr>Putting It All Together </vt:lpstr>
      <vt:lpstr>Problems + Risk/Protective Factors</vt:lpstr>
      <vt:lpstr>PowerPoint Presentation</vt:lpstr>
      <vt:lpstr>PowerPoint Presentation</vt:lpstr>
      <vt:lpstr>Why are the problems occurring HERE?</vt:lpstr>
      <vt:lpstr>Finalized Logic Model</vt:lpstr>
      <vt:lpstr>Finalized Logic Model</vt:lpstr>
      <vt:lpstr>Finalized Logic Model</vt:lpstr>
      <vt:lpstr>Finalized Logic Model</vt:lpstr>
      <vt:lpstr>Finalized Logic Model</vt:lpstr>
      <vt:lpstr>Finalized Logic Model</vt:lpstr>
      <vt:lpstr>Resource Assessment</vt:lpstr>
      <vt:lpstr>Resource Assessment: Overall Strengths &amp; Gaps/Challenges</vt:lpstr>
      <vt:lpstr>Resource Assessment: Overall Strengths &amp; Gaps/Challenges</vt:lpstr>
      <vt:lpstr>Resource Assessment: Overall Strengths &amp; Gaps/Challenges</vt:lpstr>
      <vt:lpstr>Resource Assessment: Overall Strengths &amp; Gaps/Challenges</vt:lpstr>
      <vt:lpstr>Resource Assessment: Overall Strengths &amp; Gaps/Challenges</vt:lpstr>
      <vt:lpstr>Resource Assessment: Overall Strengths &amp; Gaps/Challenges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County Drug &amp; Alcohol Prevention Needs Assessment</dc:title>
  <dc:creator>Glunt, Kristopher T</dc:creator>
  <cp:lastModifiedBy>Glunt, Kristopher T</cp:lastModifiedBy>
  <cp:revision>42</cp:revision>
  <dcterms:created xsi:type="dcterms:W3CDTF">2019-04-01T18:40:58Z</dcterms:created>
  <dcterms:modified xsi:type="dcterms:W3CDTF">2019-10-08T17:26:57Z</dcterms:modified>
</cp:coreProperties>
</file>