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346" r:id="rId2"/>
    <p:sldId id="357" r:id="rId3"/>
    <p:sldId id="369" r:id="rId4"/>
    <p:sldId id="356" r:id="rId5"/>
    <p:sldId id="361" r:id="rId6"/>
    <p:sldId id="364" r:id="rId7"/>
    <p:sldId id="318" r:id="rId8"/>
    <p:sldId id="367" r:id="rId9"/>
    <p:sldId id="312" r:id="rId10"/>
    <p:sldId id="313" r:id="rId11"/>
    <p:sldId id="355" r:id="rId12"/>
    <p:sldId id="286" r:id="rId13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83023" autoAdjust="0"/>
  </p:normalViewPr>
  <p:slideViewPr>
    <p:cSldViewPr snapToGrid="0">
      <p:cViewPr varScale="1">
        <p:scale>
          <a:sx n="50" d="100"/>
          <a:sy n="50" d="100"/>
        </p:scale>
        <p:origin x="82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70238" cy="481013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81013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B22DED35-D829-4C33-B945-38901107E81D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1D6F5A12-84AB-4933-BBCB-9C0180058EF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25292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49" tIns="48325" rIns="96649" bIns="4832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49" tIns="48325" rIns="96649" bIns="48325" rtlCol="0"/>
          <a:lstStyle>
            <a:lvl1pPr algn="r">
              <a:defRPr sz="1300"/>
            </a:lvl1pPr>
          </a:lstStyle>
          <a:p>
            <a:fld id="{A309E97F-37B6-4BE2-9D86-BBABEB4E9963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9" tIns="48325" rIns="96649" bIns="48325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49" tIns="48325" rIns="96649" bIns="48325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6"/>
          </a:xfrm>
          <a:prstGeom prst="rect">
            <a:avLst/>
          </a:prstGeom>
        </p:spPr>
        <p:txBody>
          <a:bodyPr vert="horz" lIns="96649" tIns="48325" rIns="96649" bIns="4832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6"/>
          </a:xfrm>
          <a:prstGeom prst="rect">
            <a:avLst/>
          </a:prstGeom>
        </p:spPr>
        <p:txBody>
          <a:bodyPr vert="horz" lIns="96649" tIns="48325" rIns="96649" bIns="48325" rtlCol="0" anchor="b"/>
          <a:lstStyle>
            <a:lvl1pPr algn="r">
              <a:defRPr sz="1300"/>
            </a:lvl1pPr>
          </a:lstStyle>
          <a:p>
            <a:fld id="{F1A8A7AF-3E50-4E7D-A0FD-22FED1CDE0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4152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8A7AF-3E50-4E7D-A0FD-22FED1CDE0F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26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center stone of this</a:t>
            </a:r>
            <a:r>
              <a:rPr lang="en-US" baseline="0" dirty="0"/>
              <a:t> Process is the SPEP life Cycle</a:t>
            </a:r>
            <a:endParaRPr lang="en-US" dirty="0"/>
          </a:p>
          <a:p>
            <a:endParaRPr lang="en-US" dirty="0"/>
          </a:p>
          <a:p>
            <a:r>
              <a:rPr lang="en-US" dirty="0"/>
              <a:t>Run through each step in the life cycle. . . </a:t>
            </a:r>
          </a:p>
          <a:p>
            <a:r>
              <a:rPr lang="en-US" dirty="0"/>
              <a:t>Each of the steps are part of the overall SPEP</a:t>
            </a:r>
            <a:r>
              <a:rPr lang="en-US" baseline="0" dirty="0"/>
              <a:t> process for performance improvement – and they each have a diagnostic function of their own – especially relevant in the implementation phase</a:t>
            </a:r>
          </a:p>
          <a:p>
            <a:endParaRPr lang="en-US" baseline="0" dirty="0"/>
          </a:p>
          <a:p>
            <a:r>
              <a:rPr lang="en-US" baseline="0" dirty="0"/>
              <a:t>I - What  are the kids actually getting</a:t>
            </a:r>
          </a:p>
          <a:p>
            <a:r>
              <a:rPr lang="en-US" baseline="0" dirty="0"/>
              <a:t>M - Match this to research evidence on that service</a:t>
            </a:r>
          </a:p>
          <a:p>
            <a:r>
              <a:rPr lang="en-US" baseline="0" dirty="0"/>
              <a:t>D - Data for that service and a cohort of kids receiving it – quality of the service, how much, risk level of kids receiving it</a:t>
            </a:r>
          </a:p>
          <a:p>
            <a:r>
              <a:rPr lang="en-US" baseline="0" dirty="0"/>
              <a:t>S - Scoring/rating in comparison to research evidence of JJ intervention services </a:t>
            </a:r>
          </a:p>
          <a:p>
            <a:r>
              <a:rPr lang="en-US" baseline="0" dirty="0"/>
              <a:t>A - Understand context; e.g., 5 social skills program example &amp; 3 group counseling sessions a week, each with different topic/focus</a:t>
            </a:r>
          </a:p>
          <a:p>
            <a:r>
              <a:rPr lang="en-US" dirty="0"/>
              <a:t>R - Report out – transparently/educate about intent</a:t>
            </a:r>
          </a:p>
          <a:p>
            <a:r>
              <a:rPr lang="en-US" dirty="0"/>
              <a:t>R</a:t>
            </a:r>
            <a:r>
              <a:rPr lang="en-US" baseline="0" dirty="0"/>
              <a:t> - </a:t>
            </a:r>
            <a:r>
              <a:rPr lang="en-US" dirty="0"/>
              <a:t>Response/improvement is a</a:t>
            </a:r>
            <a:r>
              <a:rPr lang="en-US" baseline="0" dirty="0"/>
              <a:t> group effort; e.g., assessment center delays</a:t>
            </a:r>
          </a:p>
          <a:p>
            <a:endParaRPr lang="en-US" baseline="0" dirty="0"/>
          </a:p>
          <a:p>
            <a:r>
              <a:rPr lang="en-US" baseline="0" dirty="0"/>
              <a:t>Then starts again . . . But with a faster, smoother identification and classification </a:t>
            </a:r>
            <a:r>
              <a:rPr lang="en-US" baseline="0" dirty="0" err="1"/>
              <a:t>bc</a:t>
            </a:r>
            <a:r>
              <a:rPr lang="en-US" baseline="0" dirty="0"/>
              <a:t> if did your due diligence on front end, check list to work from/confirm services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419826" y="9897291"/>
            <a:ext cx="3381248" cy="521005"/>
          </a:xfrm>
          <a:prstGeom prst="rect">
            <a:avLst/>
          </a:prstGeom>
        </p:spPr>
        <p:txBody>
          <a:bodyPr lIns="102168" tIns="51085" rIns="102168" bIns="51085"/>
          <a:lstStyle/>
          <a:p>
            <a:pPr>
              <a:defRPr/>
            </a:pPr>
            <a:fld id="{D8041F69-95F3-6B4F-8823-F1A7C3F9574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85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A8A7AF-3E50-4E7D-A0FD-22FED1CDE0F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79144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04DD01-9A51-4AE5-BF5A-7340F692AD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4371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</a:t>
            </a:r>
            <a:r>
              <a:rPr lang="en-US" baseline="0" dirty="0"/>
              <a:t> - </a:t>
            </a:r>
            <a:r>
              <a:rPr lang="en-US" dirty="0"/>
              <a:t> SPEP</a:t>
            </a:r>
            <a:r>
              <a:rPr lang="en-US" baseline="0" dirty="0"/>
              <a:t> inserts evidence based practices into locally developed programs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AD145E-33A4-4E29-B20A-10B6E55CDB2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68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041F69-95F3-6B4F-8823-F1A7C3F9574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93053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Focus on these today . . . The nuts</a:t>
            </a:r>
            <a:r>
              <a:rPr lang="en-US" baseline="0" dirty="0"/>
              <a:t> and bolts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6271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041F69-95F3-6B4F-8823-F1A7C3F9574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723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3 practice pillars, separates the model from an audit; SPEP</a:t>
            </a:r>
            <a:r>
              <a:rPr lang="en-US" baseline="0" dirty="0"/>
              <a:t> culture is part of the tool/Process adoption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419826" y="9897291"/>
            <a:ext cx="3381248" cy="521005"/>
          </a:xfrm>
          <a:prstGeom prst="rect">
            <a:avLst/>
          </a:prstGeom>
        </p:spPr>
        <p:txBody>
          <a:bodyPr lIns="102168" tIns="51085" rIns="102168" bIns="51085"/>
          <a:lstStyle/>
          <a:p>
            <a:pPr>
              <a:defRPr/>
            </a:pPr>
            <a:fld id="{D8041F69-95F3-6B4F-8823-F1A7C3F9574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8339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419826" y="9575448"/>
            <a:ext cx="3381248" cy="505812"/>
          </a:xfrm>
          <a:prstGeom prst="rect">
            <a:avLst/>
          </a:prstGeom>
        </p:spPr>
        <p:txBody>
          <a:bodyPr lIns="102168" tIns="51085" rIns="102168" bIns="51085"/>
          <a:lstStyle/>
          <a:p>
            <a:fld id="{8D8C43CF-EFD7-E448-ABD2-CC7B6441025A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889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135254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652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92803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609600" y="533400"/>
            <a:ext cx="10972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fld id="{03E3D931-2DF8-B947-A79E-8C99378C6F2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100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156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4034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039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7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152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196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3235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089483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EF3E38C-079C-4838-A0CA-878D9CE12312}" type="datetimeFigureOut">
              <a:rPr lang="en-US" smtClean="0"/>
              <a:t>1/30/2024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5E3A8B6-F795-490C-BA51-036276DFB3E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6342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5" r:id="rId12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ark.Lipsey@Vanderbilt.edu" TargetMode="External"/><Relationship Id="rId2" Type="http://schemas.openxmlformats.org/officeDocument/2006/relationships/hyperlink" Target="mailto:gabrielle.chapman@vanderbilt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7" y="2653427"/>
            <a:ext cx="8361229" cy="2098226"/>
          </a:xfrm>
        </p:spPr>
        <p:txBody>
          <a:bodyPr/>
          <a:lstStyle/>
          <a:p>
            <a:r>
              <a:rPr lang="en-US" sz="5400" dirty="0"/>
              <a:t>Standardized Program Evaluation protocol (SPEP</a:t>
            </a:r>
            <a:r>
              <a:rPr lang="en-US" sz="5400" dirty="0">
                <a:latin typeface="Franklin Gothic Medium" panose="020B0603020102020204" pitchFamily="34" charset="0"/>
              </a:rPr>
              <a:t>™): </a:t>
            </a:r>
            <a:r>
              <a:rPr lang="en-US" sz="4800" dirty="0">
                <a:latin typeface="Franklin Gothic Medium" panose="020B0603020102020204" pitchFamily="34" charset="0"/>
              </a:rPr>
              <a:t>A Brief Introduction</a:t>
            </a:r>
            <a:endParaRPr lang="en-US" sz="4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1579" y="0"/>
            <a:ext cx="2441864" cy="1465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309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387824"/>
            <a:ext cx="8229600" cy="1143000"/>
          </a:xfrm>
        </p:spPr>
        <p:txBody>
          <a:bodyPr/>
          <a:lstStyle/>
          <a:p>
            <a:r>
              <a:rPr lang="en-US" dirty="0"/>
              <a:t>What SPEP™ is not . . 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88915"/>
            <a:ext cx="8769178" cy="4773669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US" sz="2400" dirty="0"/>
              <a:t>Not designed for non-delinquent populations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sz="2400" dirty="0"/>
              <a:t>Not designed to be an “audit” tool or “gotcha” game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sz="2400" dirty="0"/>
              <a:t>The purpose of SPEP</a:t>
            </a:r>
            <a:r>
              <a:rPr lang="en-US" sz="2400" dirty="0">
                <a:latin typeface="Franklin Gothic Medium" panose="020B0603020102020204" pitchFamily="34" charset="0"/>
              </a:rPr>
              <a:t>™</a:t>
            </a:r>
            <a:r>
              <a:rPr lang="en-US" sz="2400" dirty="0"/>
              <a:t> rating/scoring is to inform performance improvement NOT to grade a provider, program manager or facility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sz="2400" dirty="0"/>
              <a:t>Providers/Program Managers are NOT scored – services (in specific locations) are rated in comparison to research evidence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sz="2400" dirty="0"/>
              <a:t>SPEP</a:t>
            </a:r>
            <a:r>
              <a:rPr lang="en-US" sz="2400" dirty="0">
                <a:latin typeface="Franklin Gothic Medium" panose="020B0603020102020204" pitchFamily="34" charset="0"/>
              </a:rPr>
              <a:t>™</a:t>
            </a:r>
            <a:r>
              <a:rPr lang="en-US" sz="2400" dirty="0"/>
              <a:t> is NOT  an effort to make all services brand name – it is focused on change &amp; optimization from within – work with what you have in place</a:t>
            </a:r>
          </a:p>
        </p:txBody>
      </p:sp>
      <p:sp>
        <p:nvSpPr>
          <p:cNvPr id="4" name="&quot;No&quot; Symbol 3"/>
          <p:cNvSpPr/>
          <p:nvPr/>
        </p:nvSpPr>
        <p:spPr>
          <a:xfrm>
            <a:off x="10018161" y="225356"/>
            <a:ext cx="1424196" cy="1305468"/>
          </a:xfrm>
          <a:prstGeom prst="noSmoking">
            <a:avLst/>
          </a:prstGeom>
          <a:solidFill>
            <a:srgbClr val="FF0000"/>
          </a:solidFill>
          <a:ln w="12700" cap="flat">
            <a:solidFill>
              <a:srgbClr val="FF0000"/>
            </a:solidFill>
            <a:prstDash val="solid"/>
            <a:round/>
          </a:ln>
          <a:effectLst>
            <a:outerShdw blurRad="38100" dist="25400" dir="2700000" rotWithShape="0">
              <a:srgbClr val="000000">
                <a:alpha val="60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defTabSz="457200" hangingPunct="0"/>
            <a:endParaRPr lang="en-US" dirty="0">
              <a:solidFill>
                <a:srgbClr val="292934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984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0771" y="1380131"/>
            <a:ext cx="7435584" cy="5083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945177" y="528809"/>
            <a:ext cx="6411817" cy="7078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defTabSz="457200" hangingPunct="0"/>
            <a:r>
              <a:rPr lang="en-US" sz="4000" spc="-100" dirty="0">
                <a:solidFill>
                  <a:schemeClr val="accent6">
                    <a:lumMod val="75000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rPr>
              <a:t>The SPEP™ life cycle</a:t>
            </a:r>
            <a:endParaRPr lang="en-US" sz="4000" spc="-100" dirty="0">
              <a:solidFill>
                <a:schemeClr val="accent6">
                  <a:lumMod val="75000"/>
                </a:schemeClr>
              </a:solidFill>
              <a:latin typeface="Avenir Next Demi Bold"/>
              <a:ea typeface="Avenir Next Demi Bold"/>
              <a:cs typeface="Avenir Next Demi Bold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78485" y="1380131"/>
            <a:ext cx="902286" cy="495647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407817" y="5786441"/>
            <a:ext cx="1024217" cy="676715"/>
          </a:xfrm>
          <a:prstGeom prst="rect">
            <a:avLst/>
          </a:prstGeom>
        </p:spPr>
      </p:pic>
      <p:sp>
        <p:nvSpPr>
          <p:cNvPr id="7" name="Left Arrow 6"/>
          <p:cNvSpPr/>
          <p:nvPr/>
        </p:nvSpPr>
        <p:spPr>
          <a:xfrm rot="20306126">
            <a:off x="9191210" y="582087"/>
            <a:ext cx="2616703" cy="1472063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The process kicks off with a classification interview</a:t>
            </a:r>
          </a:p>
        </p:txBody>
      </p:sp>
    </p:spTree>
    <p:extLst>
      <p:ext uri="{BB962C8B-B14F-4D97-AF65-F5344CB8AC3E}">
        <p14:creationId xmlns:p14="http://schemas.microsoft.com/office/powerpoint/2010/main" val="2146723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4"/>
          <p:cNvSpPr>
            <a:spLocks noGrp="1" noChangeArrowheads="1"/>
          </p:cNvSpPr>
          <p:nvPr>
            <p:ph type="title"/>
          </p:nvPr>
        </p:nvSpPr>
        <p:spPr>
          <a:xfrm>
            <a:off x="1213556" y="-1485900"/>
            <a:ext cx="9601200" cy="1485900"/>
          </a:xfrm>
        </p:spPr>
        <p:txBody>
          <a:bodyPr>
            <a:normAutofit fontScale="90000"/>
          </a:bodyPr>
          <a:lstStyle/>
          <a:p>
            <a:pPr algn="ctr"/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  <a:t>Thank you!</a:t>
            </a:r>
            <a:b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</a:br>
            <a:b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</a:br>
            <a: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  <a:t>Questions &amp; comments?</a:t>
            </a:r>
            <a:b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</a:br>
            <a:b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</a:br>
            <a:br>
              <a:rPr lang="en-US" altLang="en-US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</a:br>
            <a:r>
              <a:rPr lang="en-US" altLang="en-US" sz="2800" dirty="0">
                <a:ea typeface="ＭＳ Ｐゴシック" panose="020B0600070205080204" pitchFamily="34" charset="-128"/>
              </a:rPr>
              <a:t>Contact information:</a:t>
            </a:r>
            <a:br>
              <a:rPr lang="en-US" altLang="en-US" sz="2800" dirty="0">
                <a:ea typeface="ＭＳ Ｐゴシック" panose="020B0600070205080204" pitchFamily="34" charset="-128"/>
              </a:rPr>
            </a:br>
            <a:r>
              <a:rPr lang="en-US" altLang="en-US" sz="2800" b="1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  <a:hlinkClick r:id="rId2"/>
              </a:rPr>
              <a:t>gabrielle.chapman@vanderbilt.edu</a:t>
            </a:r>
            <a:br>
              <a:rPr lang="en-US" altLang="en-US" sz="2800" b="1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</a:br>
            <a:r>
              <a:rPr lang="en-US" altLang="en-US" sz="2800" b="1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  <a:hlinkClick r:id="rId3"/>
              </a:rPr>
              <a:t>Mark.Lipsey@Vanderbilt.edu</a:t>
            </a:r>
            <a:br>
              <a:rPr lang="en-US" altLang="en-US" sz="2800" b="1" dirty="0">
                <a:solidFill>
                  <a:schemeClr val="bg2">
                    <a:lumMod val="50000"/>
                  </a:schemeClr>
                </a:solidFill>
                <a:ea typeface="ＭＳ Ｐゴシック" panose="020B0600070205080204" pitchFamily="34" charset="-128"/>
              </a:rPr>
            </a:br>
            <a:endParaRPr lang="en-US" altLang="en-US" sz="2800" b="1" dirty="0">
              <a:solidFill>
                <a:schemeClr val="bg2">
                  <a:lumMod val="50000"/>
                </a:schemeClr>
              </a:solidFill>
              <a:ea typeface="ＭＳ Ｐゴシック" panose="020B0600070205080204" pitchFamily="34" charset="-128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0676" y="119108"/>
            <a:ext cx="2444708" cy="1463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7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1655805"/>
            <a:ext cx="10008973" cy="490563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i="1" dirty="0">
                <a:solidFill>
                  <a:schemeClr val="accent1">
                    <a:lumMod val="75000"/>
                  </a:schemeClr>
                </a:solidFill>
              </a:rPr>
              <a:t>Sustainable continuous performance improvement process for juvenile justice intervention services with the intent on recidivism reduction </a:t>
            </a:r>
          </a:p>
          <a:p>
            <a:r>
              <a:rPr lang="en-US" altLang="en-US" dirty="0"/>
              <a:t>Dr. Mark W. Lipsey, one of the most world’s foremost scholars in program evaluation, research synthesis, juvenile delinquency intervention and field research methodology developed the SPEP</a:t>
            </a:r>
            <a:r>
              <a:rPr lang="en-US" altLang="en-US" dirty="0"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r>
              <a:rPr lang="en-US" altLang="en-US" dirty="0"/>
              <a:t> evidence-based scoring model in the early 2000’s</a:t>
            </a:r>
          </a:p>
          <a:p>
            <a:r>
              <a:rPr lang="en-US" dirty="0"/>
              <a:t>Utilizes a meta-analytic data base of over 700 experimental and quasi experimental studies </a:t>
            </a:r>
            <a:r>
              <a:rPr lang="en-US" altLang="en-US" dirty="0"/>
              <a:t>of interventions with justice involved youth</a:t>
            </a:r>
          </a:p>
          <a:p>
            <a:r>
              <a:rPr lang="en-US" altLang="en-US" dirty="0"/>
              <a:t>Focuses on intervention services’ ability to reduce delinquency and covers studies between </a:t>
            </a:r>
            <a:r>
              <a:rPr lang="en-US" dirty="0"/>
              <a:t>1950 – 2014 (currently)</a:t>
            </a:r>
          </a:p>
          <a:p>
            <a:r>
              <a:rPr lang="en-US" altLang="en-US" dirty="0"/>
              <a:t>Worked with North Carolina and Arizona Juvenile Justice Systems to validate his model </a:t>
            </a:r>
          </a:p>
          <a:p>
            <a:r>
              <a:rPr lang="en-US" dirty="0"/>
              <a:t>Dr. Gabrielle Lynn Chapman joined Mark in 2008 as SPEP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r>
              <a:rPr lang="en-US" dirty="0"/>
              <a:t> moved into its 3</a:t>
            </a:r>
            <a:r>
              <a:rPr lang="en-US" baseline="30000" dirty="0"/>
              <a:t>rd</a:t>
            </a:r>
            <a:r>
              <a:rPr lang="en-US" dirty="0"/>
              <a:t> U.S. state and created the performance improvement process and training materials that complement and build off of Dr. </a:t>
            </a:r>
            <a:r>
              <a:rPr lang="en-US" dirty="0" err="1"/>
              <a:t>Lipsey’s</a:t>
            </a:r>
            <a:r>
              <a:rPr lang="en-US" dirty="0"/>
              <a:t> SPEP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r>
              <a:rPr lang="en-US" dirty="0"/>
              <a:t> model</a:t>
            </a:r>
          </a:p>
          <a:p>
            <a:endParaRPr lang="en-US" dirty="0"/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00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68162" y="2267465"/>
            <a:ext cx="9601200" cy="1485900"/>
          </a:xfrm>
        </p:spPr>
        <p:txBody>
          <a:bodyPr/>
          <a:lstStyle/>
          <a:p>
            <a:r>
              <a:rPr lang="en-US" dirty="0" err="1"/>
              <a:t>Lipsey’s</a:t>
            </a:r>
            <a:r>
              <a:rPr lang="en-US" dirty="0"/>
              <a:t> research and meta-analysis support four key findings:</a:t>
            </a:r>
          </a:p>
        </p:txBody>
      </p:sp>
    </p:spTree>
    <p:extLst>
      <p:ext uri="{BB962C8B-B14F-4D97-AF65-F5344CB8AC3E}">
        <p14:creationId xmlns:p14="http://schemas.microsoft.com/office/powerpoint/2010/main" val="5217011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3957" y="302741"/>
            <a:ext cx="9934832" cy="1485900"/>
          </a:xfrm>
        </p:spPr>
        <p:txBody>
          <a:bodyPr>
            <a:normAutofit/>
          </a:bodyPr>
          <a:lstStyle/>
          <a:p>
            <a:r>
              <a:rPr lang="en-US" sz="4200" dirty="0"/>
              <a:t>Key Finding #1: Intervention Philosophy Matters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1850" y="1463760"/>
            <a:ext cx="7620000" cy="479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699858" y="6479919"/>
            <a:ext cx="83058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Howell, J.C., &amp; Lipsey, M. W. (2012) Research-based guidelines for juvenile justice programs. </a:t>
            </a: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Justice Research and Policy, (14) 1, p.1-18.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94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26024" y="533400"/>
            <a:ext cx="9070344" cy="914400"/>
          </a:xfrm>
        </p:spPr>
        <p:txBody>
          <a:bodyPr>
            <a:noAutofit/>
          </a:bodyPr>
          <a:lstStyle/>
          <a:p>
            <a:r>
              <a:rPr lang="en-US" dirty="0"/>
              <a:t>Key Finding #2: Comparable Impact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6749" y="1676399"/>
            <a:ext cx="9287260" cy="4353697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Home grown or generic intervention services make up the majority of available services for justice involved youth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Research evidence indicates that home grown services can be as effective as brand name services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in terms of recidivism reduction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if they are delivered well and with fidelity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 serious disadvantage of homegrown/generic services is that they often </a:t>
            </a:r>
            <a:r>
              <a:rPr lang="en-US" sz="2400" i="1" dirty="0">
                <a:latin typeface="Arial" panose="020B0604020202020204" pitchFamily="34" charset="0"/>
                <a:cs typeface="Arial" panose="020B0604020202020204" pitchFamily="34" charset="0"/>
              </a:rPr>
              <a:t>do not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have fidelity guidelines. Commonly, these interventions...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637" lvl="1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“lack the specificity that comes with the protocol for a model program and the associated training and support systems that are also often available from the developer” (p. 3).</a:t>
            </a:r>
          </a:p>
          <a:p>
            <a:pPr marL="0" indent="0">
              <a:buNone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38675" y="6475255"/>
            <a:ext cx="81978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Howell, J.C., &amp; Lipsey, M. W. (2012) Research-based guidelines for juvenile justice programs. </a:t>
            </a: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Justice Research and Policy, (14) 1, p.1-18.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160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2057401" y="1143000"/>
            <a:ext cx="8153399" cy="5181600"/>
            <a:chOff x="412790" y="1206137"/>
            <a:chExt cx="8153358" cy="4885509"/>
          </a:xfrm>
        </p:grpSpPr>
        <p:grpSp>
          <p:nvGrpSpPr>
            <p:cNvPr id="4" name="Group 15"/>
            <p:cNvGrpSpPr>
              <a:grpSpLocks/>
            </p:cNvGrpSpPr>
            <p:nvPr/>
          </p:nvGrpSpPr>
          <p:grpSpPr bwMode="auto">
            <a:xfrm>
              <a:off x="412790" y="1206137"/>
              <a:ext cx="7634337" cy="4885509"/>
              <a:chOff x="412790" y="1206137"/>
              <a:chExt cx="7634337" cy="4885509"/>
            </a:xfrm>
          </p:grpSpPr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2790" y="1206137"/>
                <a:ext cx="7634337" cy="488550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7" name="TextBox 14"/>
              <p:cNvSpPr txBox="1">
                <a:spLocks noChangeArrowheads="1"/>
              </p:cNvSpPr>
              <p:nvPr/>
            </p:nvSpPr>
            <p:spPr bwMode="auto">
              <a:xfrm>
                <a:off x="6293302" y="2034788"/>
                <a:ext cx="955652" cy="493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/>
                  <a:t>Positive </a:t>
                </a:r>
                <a:br>
                  <a:rPr lang="en-US" sz="1400" dirty="0"/>
                </a:br>
                <a:r>
                  <a:rPr lang="en-US" sz="1400" dirty="0"/>
                  <a:t>Impact</a:t>
                </a:r>
              </a:p>
            </p:txBody>
          </p:sp>
          <p:sp>
            <p:nvSpPr>
              <p:cNvPr id="28" name="TextBox 16"/>
              <p:cNvSpPr txBox="1">
                <a:spLocks noChangeArrowheads="1"/>
              </p:cNvSpPr>
              <p:nvPr/>
            </p:nvSpPr>
            <p:spPr bwMode="auto">
              <a:xfrm>
                <a:off x="1306557" y="2034788"/>
                <a:ext cx="955652" cy="4933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400" dirty="0"/>
                  <a:t>Harmful</a:t>
                </a:r>
                <a:br>
                  <a:rPr lang="en-US" sz="1400" dirty="0"/>
                </a:br>
                <a:r>
                  <a:rPr lang="en-US" sz="1400" dirty="0"/>
                  <a:t>Impact</a:t>
                </a:r>
              </a:p>
            </p:txBody>
          </p:sp>
        </p:grpSp>
        <p:grpSp>
          <p:nvGrpSpPr>
            <p:cNvPr id="5" name="Group 17"/>
            <p:cNvGrpSpPr>
              <a:grpSpLocks/>
            </p:cNvGrpSpPr>
            <p:nvPr/>
          </p:nvGrpSpPr>
          <p:grpSpPr bwMode="auto">
            <a:xfrm>
              <a:off x="7294654" y="2219236"/>
              <a:ext cx="1271494" cy="898967"/>
              <a:chOff x="7294654" y="2219236"/>
              <a:chExt cx="1271494" cy="898967"/>
            </a:xfrm>
          </p:grpSpPr>
          <p:sp>
            <p:nvSpPr>
              <p:cNvPr id="23" name="TextBox 4"/>
              <p:cNvSpPr txBox="1">
                <a:spLocks noChangeArrowheads="1"/>
              </p:cNvSpPr>
              <p:nvPr/>
            </p:nvSpPr>
            <p:spPr bwMode="auto">
              <a:xfrm>
                <a:off x="7294654" y="2219236"/>
                <a:ext cx="1271494" cy="56586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100" dirty="0"/>
                  <a:t>21 </a:t>
                </a:r>
                <a:r>
                  <a:rPr lang="en-US" sz="900" dirty="0"/>
                  <a:t>“homegrown”</a:t>
                </a:r>
              </a:p>
              <a:p>
                <a:r>
                  <a:rPr lang="en-US" sz="1100" dirty="0"/>
                  <a:t>  4  MST</a:t>
                </a:r>
              </a:p>
              <a:p>
                <a:r>
                  <a:rPr lang="en-US" sz="1100" dirty="0"/>
                  <a:t>  4  FFT</a:t>
                </a:r>
              </a:p>
            </p:txBody>
          </p:sp>
          <p:sp>
            <p:nvSpPr>
              <p:cNvPr id="24" name="TextBox 11"/>
              <p:cNvSpPr txBox="1">
                <a:spLocks noChangeArrowheads="1"/>
              </p:cNvSpPr>
              <p:nvPr/>
            </p:nvSpPr>
            <p:spPr bwMode="auto">
              <a:xfrm>
                <a:off x="7356480" y="2871542"/>
                <a:ext cx="1066800" cy="2466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 dirty="0"/>
                  <a:t>29 Total</a:t>
                </a:r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7423155" y="2871788"/>
                <a:ext cx="91439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2025" y="284994"/>
            <a:ext cx="9601200" cy="1485900"/>
          </a:xfrm>
        </p:spPr>
        <p:txBody>
          <a:bodyPr/>
          <a:lstStyle/>
          <a:p>
            <a:r>
              <a:rPr lang="en-US" dirty="0"/>
              <a:t>Family Counseling Example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029517" y="6416276"/>
            <a:ext cx="78168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Lipsey, M. W., Howell, J. C., Kelly, M. R., Chapman, G., &amp; Carver, D. (2010) </a:t>
            </a: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Improving the Effectiveness of Juvenile Justice Programs: A New Perspective on Evidence-Based Practice</a:t>
            </a: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Georgetown University, Washington, D.C., USA.</a:t>
            </a:r>
          </a:p>
        </p:txBody>
      </p:sp>
      <p:sp>
        <p:nvSpPr>
          <p:cNvPr id="30" name="Half Frame 29"/>
          <p:cNvSpPr/>
          <p:nvPr/>
        </p:nvSpPr>
        <p:spPr>
          <a:xfrm rot="7008377" flipH="1">
            <a:off x="7534195" y="4324350"/>
            <a:ext cx="704850" cy="241300"/>
          </a:xfrm>
          <a:prstGeom prst="halfFrame">
            <a:avLst>
              <a:gd name="adj1" fmla="val 8788"/>
              <a:gd name="adj2" fmla="val 10925"/>
            </a:avLst>
          </a:prstGeom>
          <a:solidFill>
            <a:srgbClr val="FFC125"/>
          </a:solidFill>
          <a:ln>
            <a:solidFill>
              <a:srgbClr val="FFC1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Half Frame 30"/>
          <p:cNvSpPr/>
          <p:nvPr/>
        </p:nvSpPr>
        <p:spPr>
          <a:xfrm rot="7008377" flipH="1">
            <a:off x="5400595" y="3079750"/>
            <a:ext cx="704850" cy="241300"/>
          </a:xfrm>
          <a:prstGeom prst="halfFrame">
            <a:avLst>
              <a:gd name="adj1" fmla="val 8788"/>
              <a:gd name="adj2" fmla="val 10925"/>
            </a:avLst>
          </a:prstGeom>
          <a:solidFill>
            <a:srgbClr val="FFC125"/>
          </a:solidFill>
          <a:ln>
            <a:solidFill>
              <a:srgbClr val="FFC1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Half Frame 31"/>
          <p:cNvSpPr/>
          <p:nvPr/>
        </p:nvSpPr>
        <p:spPr>
          <a:xfrm rot="7008377" flipH="1">
            <a:off x="6238795" y="2228850"/>
            <a:ext cx="704850" cy="241300"/>
          </a:xfrm>
          <a:prstGeom prst="halfFrame">
            <a:avLst>
              <a:gd name="adj1" fmla="val 8788"/>
              <a:gd name="adj2" fmla="val 10925"/>
            </a:avLst>
          </a:prstGeom>
          <a:solidFill>
            <a:srgbClr val="FFC125"/>
          </a:solidFill>
          <a:ln>
            <a:solidFill>
              <a:srgbClr val="FFC1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Half Frame 32"/>
          <p:cNvSpPr/>
          <p:nvPr/>
        </p:nvSpPr>
        <p:spPr>
          <a:xfrm rot="7008377" flipH="1">
            <a:off x="6619795" y="4305300"/>
            <a:ext cx="704850" cy="241300"/>
          </a:xfrm>
          <a:prstGeom prst="halfFrame">
            <a:avLst>
              <a:gd name="adj1" fmla="val 8788"/>
              <a:gd name="adj2" fmla="val 10925"/>
            </a:avLst>
          </a:prstGeom>
          <a:solidFill>
            <a:srgbClr val="FFC125"/>
          </a:solidFill>
          <a:ln>
            <a:solidFill>
              <a:srgbClr val="FFC1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Half Frame 33"/>
          <p:cNvSpPr/>
          <p:nvPr/>
        </p:nvSpPr>
        <p:spPr>
          <a:xfrm rot="7008377" flipH="1">
            <a:off x="7076995" y="4305300"/>
            <a:ext cx="704850" cy="241300"/>
          </a:xfrm>
          <a:prstGeom prst="halfFrame">
            <a:avLst>
              <a:gd name="adj1" fmla="val 8788"/>
              <a:gd name="adj2" fmla="val 10925"/>
            </a:avLst>
          </a:prstGeom>
          <a:solidFill>
            <a:srgbClr val="FFC125"/>
          </a:solidFill>
          <a:ln>
            <a:solidFill>
              <a:srgbClr val="FFC1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3429000" y="4876800"/>
            <a:ext cx="1884362" cy="137160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Half Frame 18"/>
          <p:cNvSpPr/>
          <p:nvPr/>
        </p:nvSpPr>
        <p:spPr>
          <a:xfrm rot="7008377" flipH="1">
            <a:off x="5808874" y="1839867"/>
            <a:ext cx="704850" cy="241300"/>
          </a:xfrm>
          <a:prstGeom prst="halfFrame">
            <a:avLst>
              <a:gd name="adj1" fmla="val 8788"/>
              <a:gd name="adj2" fmla="val 10925"/>
            </a:avLst>
          </a:prstGeom>
          <a:solidFill>
            <a:srgbClr val="FFC125"/>
          </a:solidFill>
          <a:ln>
            <a:solidFill>
              <a:srgbClr val="FFC1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663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9243" y="2055683"/>
            <a:ext cx="9601200" cy="3581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3200" dirty="0"/>
              <a:t>Service Type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Quality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Dose (Quantity)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/>
              <a:t>Risk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92277" y="1991399"/>
            <a:ext cx="7477677" cy="4206193"/>
          </a:xfrm>
          <a:prstGeom prst="rect">
            <a:avLst/>
          </a:prstGeom>
        </p:spPr>
      </p:pic>
      <p:sp>
        <p:nvSpPr>
          <p:cNvPr id="6" name="Title 1"/>
          <p:cNvSpPr txBox="1">
            <a:spLocks/>
          </p:cNvSpPr>
          <p:nvPr/>
        </p:nvSpPr>
        <p:spPr>
          <a:xfrm>
            <a:off x="1482811" y="474227"/>
            <a:ext cx="9601200" cy="8795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Key Finding #3: Key Components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82811" y="1181528"/>
            <a:ext cx="9601200" cy="809871"/>
          </a:xfrm>
        </p:spPr>
        <p:txBody>
          <a:bodyPr>
            <a:normAutofit fontScale="90000"/>
          </a:bodyPr>
          <a:lstStyle/>
          <a:p>
            <a:r>
              <a:rPr lang="en-US" sz="3000" dirty="0"/>
              <a:t>There are </a:t>
            </a:r>
            <a:r>
              <a:rPr lang="en-US" sz="3000" i="1" dirty="0"/>
              <a:t>four factors </a:t>
            </a:r>
            <a:r>
              <a:rPr lang="en-US" sz="3000" dirty="0"/>
              <a:t>most strongly related to recidivism reduction in intervention services for justice involved youth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5632" y="6027003"/>
            <a:ext cx="107792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*Strongest predictor of recidivism identified in the meta-analysis.</a:t>
            </a:r>
          </a:p>
          <a:p>
            <a:pPr>
              <a:defRPr/>
            </a:pPr>
            <a:b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r>
              <a:rPr lang="en-US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Lipsey, M. W. (2009). The primary factors that characterize effective interventions with juvenile offenders: A meta-analytic overview. </a:t>
            </a:r>
            <a:r>
              <a:rPr lang="en-US" sz="12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Victims and Offenders (4), 124-147.</a:t>
            </a:r>
            <a:endParaRPr 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9790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6822" y="488092"/>
            <a:ext cx="10713308" cy="1485900"/>
          </a:xfrm>
        </p:spPr>
        <p:txBody>
          <a:bodyPr>
            <a:normAutofit/>
          </a:bodyPr>
          <a:lstStyle/>
          <a:p>
            <a:r>
              <a:rPr lang="en-US" sz="4200" dirty="0"/>
              <a:t>Key Finding #4: SPEP</a:t>
            </a:r>
            <a:r>
              <a:rPr lang="en-US" sz="4200" dirty="0">
                <a:latin typeface="Arial" panose="020B0604020202020204" pitchFamily="34" charset="0"/>
                <a:cs typeface="Arial" panose="020B0604020202020204" pitchFamily="34" charset="0"/>
              </a:rPr>
              <a:t>™</a:t>
            </a:r>
            <a:r>
              <a:rPr lang="en-US" sz="4200" dirty="0"/>
              <a:t> Ratings Are Predictive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62212" y="1447800"/>
            <a:ext cx="7519988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747912" y="6192795"/>
            <a:ext cx="7816850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*Quality of service delivery not scored in this sample.</a:t>
            </a:r>
          </a:p>
          <a:p>
            <a:pPr>
              <a:defRPr/>
            </a:pPr>
            <a:endParaRPr lang="en-US" sz="1000" i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>
              <a:defRPr/>
            </a:pPr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Howell, J.C., &amp; Lipsey, M. W. (2012) Research-based guidelines for juvenile justice programs. </a:t>
            </a:r>
            <a:r>
              <a:rPr lang="en-US" sz="1000" i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Justice Research and Policy, (14) 1, p.1-18.</a:t>
            </a: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1004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981200" y="355472"/>
            <a:ext cx="8229600" cy="998977"/>
          </a:xfrm>
        </p:spPr>
        <p:txBody>
          <a:bodyPr>
            <a:normAutofit/>
          </a:bodyPr>
          <a:lstStyle/>
          <a:p>
            <a:r>
              <a:rPr lang="en-US" dirty="0"/>
              <a:t>The SPEP™ process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981200" y="1354448"/>
            <a:ext cx="8229600" cy="5134842"/>
          </a:xfrm>
        </p:spPr>
        <p:txBody>
          <a:bodyPr>
            <a:normAutofit/>
          </a:bodyPr>
          <a:lstStyle/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/>
              <a:t>Uses research-based evidence to drive changes needed for reform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/>
              <a:t>Not a one and done tool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/>
              <a:t>Continuous performance improvement process for both home grown and brand name services/programs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/>
              <a:t>Leverages what is currently working to support and strengthen existing best practice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/>
              <a:t>Designed to be used by government entities in </a:t>
            </a:r>
            <a:r>
              <a:rPr lang="en-US" i="1" dirty="0"/>
              <a:t>partnership</a:t>
            </a:r>
            <a:r>
              <a:rPr lang="en-US" dirty="0"/>
              <a:t> with private &amp; nonprofit providers</a:t>
            </a:r>
          </a:p>
          <a:p>
            <a:pPr>
              <a:buClr>
                <a:schemeClr val="bg2">
                  <a:lumMod val="50000"/>
                </a:schemeClr>
              </a:buClr>
            </a:pPr>
            <a:r>
              <a:rPr lang="en-US" dirty="0"/>
              <a:t>All while building and/or reinforcing a climate of:</a:t>
            </a:r>
          </a:p>
          <a:p>
            <a:pPr lvl="5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Partnership</a:t>
            </a:r>
          </a:p>
          <a:p>
            <a:pPr lvl="5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Education</a:t>
            </a:r>
          </a:p>
          <a:p>
            <a:pPr lvl="5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Transparency</a:t>
            </a:r>
          </a:p>
          <a:p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2299" y="4827435"/>
            <a:ext cx="2318525" cy="1537283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136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1546</TotalTime>
  <Words>1052</Words>
  <Application>Microsoft Office PowerPoint</Application>
  <PresentationFormat>Widescreen</PresentationFormat>
  <Paragraphs>84</Paragraphs>
  <Slides>12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Avenir Next Demi Bold</vt:lpstr>
      <vt:lpstr>Calibri</vt:lpstr>
      <vt:lpstr>Franklin Gothic Book</vt:lpstr>
      <vt:lpstr>Franklin Gothic Medium</vt:lpstr>
      <vt:lpstr>Crop</vt:lpstr>
      <vt:lpstr>Standardized Program Evaluation protocol (SPEP™): A Brief Introduction</vt:lpstr>
      <vt:lpstr>Research</vt:lpstr>
      <vt:lpstr>Lipsey’s research and meta-analysis support four key findings:</vt:lpstr>
      <vt:lpstr>Key Finding #1: Intervention Philosophy Matters</vt:lpstr>
      <vt:lpstr>Key Finding #2: Comparable Impact</vt:lpstr>
      <vt:lpstr>Family Counseling Example</vt:lpstr>
      <vt:lpstr>There are four factors most strongly related to recidivism reduction in intervention services for justice involved youth</vt:lpstr>
      <vt:lpstr>Key Finding #4: SPEP™ Ratings Are Predictive</vt:lpstr>
      <vt:lpstr>The SPEP™ process</vt:lpstr>
      <vt:lpstr>What SPEP™ is not . . . </vt:lpstr>
      <vt:lpstr>PowerPoint Presentation</vt:lpstr>
      <vt:lpstr>       Thank you!  Questions &amp; comments?   Contact information: gabrielle.chapman@vanderbilt.edu Mark.Lipsey@Vanderbilt.edu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SPEP Fundamentals</dc:title>
  <dc:creator>Chapman, Gabrielle L</dc:creator>
  <cp:lastModifiedBy>Amarillo, Sophia</cp:lastModifiedBy>
  <cp:revision>67</cp:revision>
  <cp:lastPrinted>2020-01-23T23:03:30Z</cp:lastPrinted>
  <dcterms:created xsi:type="dcterms:W3CDTF">2018-08-05T19:44:06Z</dcterms:created>
  <dcterms:modified xsi:type="dcterms:W3CDTF">2024-01-30T21:12:06Z</dcterms:modified>
</cp:coreProperties>
</file>