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sldIdLst>
    <p:sldId id="268" r:id="rId5"/>
    <p:sldId id="378" r:id="rId6"/>
    <p:sldId id="343" r:id="rId7"/>
    <p:sldId id="379" r:id="rId8"/>
    <p:sldId id="356" r:id="rId9"/>
    <p:sldId id="380" r:id="rId10"/>
    <p:sldId id="381" r:id="rId11"/>
    <p:sldId id="382" r:id="rId12"/>
    <p:sldId id="420" r:id="rId13"/>
    <p:sldId id="383" r:id="rId14"/>
    <p:sldId id="384" r:id="rId15"/>
    <p:sldId id="386" r:id="rId16"/>
    <p:sldId id="387" r:id="rId17"/>
    <p:sldId id="389" r:id="rId18"/>
    <p:sldId id="388" r:id="rId19"/>
    <p:sldId id="357" r:id="rId20"/>
    <p:sldId id="358" r:id="rId21"/>
    <p:sldId id="359" r:id="rId22"/>
    <p:sldId id="390" r:id="rId23"/>
    <p:sldId id="395" r:id="rId24"/>
    <p:sldId id="391" r:id="rId25"/>
    <p:sldId id="419" r:id="rId26"/>
    <p:sldId id="396" r:id="rId27"/>
    <p:sldId id="394" r:id="rId28"/>
    <p:sldId id="398" r:id="rId29"/>
    <p:sldId id="399" r:id="rId30"/>
    <p:sldId id="400" r:id="rId31"/>
    <p:sldId id="405" r:id="rId32"/>
    <p:sldId id="422" r:id="rId33"/>
    <p:sldId id="421" r:id="rId34"/>
    <p:sldId id="401" r:id="rId35"/>
    <p:sldId id="404" r:id="rId36"/>
    <p:sldId id="403" r:id="rId37"/>
    <p:sldId id="402" r:id="rId38"/>
    <p:sldId id="393" r:id="rId39"/>
    <p:sldId id="407" r:id="rId40"/>
    <p:sldId id="408" r:id="rId41"/>
    <p:sldId id="409" r:id="rId42"/>
    <p:sldId id="411" r:id="rId43"/>
    <p:sldId id="406" r:id="rId44"/>
    <p:sldId id="415" r:id="rId45"/>
    <p:sldId id="392" r:id="rId46"/>
    <p:sldId id="416" r:id="rId47"/>
    <p:sldId id="414" r:id="rId48"/>
    <p:sldId id="417" r:id="rId49"/>
    <p:sldId id="374" r:id="rId50"/>
    <p:sldId id="269" r:id="rId51"/>
    <p:sldId id="418" r:id="rId52"/>
    <p:sldId id="361" r:id="rId53"/>
    <p:sldId id="310" r:id="rId54"/>
    <p:sldId id="37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yce, Jordan L" initials="JL" lastIdx="9" clrIdx="0">
    <p:extLst>
      <p:ext uri="{19B8F6BF-5375-455C-9EA6-DF929625EA0E}">
        <p15:presenceInfo xmlns:p15="http://schemas.microsoft.com/office/powerpoint/2012/main" userId="S::jll957@psu.edu::c07cfb81-f9de-4bae-9490-b3f0b5340bb6" providerId="AD"/>
      </p:ext>
    </p:extLst>
  </p:cmAuthor>
  <p:cmAuthor id="2" name="Wells, Nicole" initials="WN" lastIdx="2" clrIdx="1">
    <p:extLst>
      <p:ext uri="{19B8F6BF-5375-455C-9EA6-DF929625EA0E}">
        <p15:presenceInfo xmlns:p15="http://schemas.microsoft.com/office/powerpoint/2012/main" userId="S::npw5251@psu.edu::ae960153-0250-4c3b-adbf-68956ba9e5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75"/>
    <a:srgbClr val="75FFEA"/>
    <a:srgbClr val="FFFF00"/>
    <a:srgbClr val="B2D49D"/>
    <a:srgbClr val="47A0AD"/>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358580-AA92-4900-A74A-23DE7C1C6B02}" v="6" dt="2022-04-06T22:56:22.732"/>
    <p1510:client id="{1AAB82E5-144F-4836-A264-C6DFF83BA04E}" v="3" dt="2022-10-05T17:01:29.586"/>
    <p1510:client id="{24CF2EE4-AF99-7A68-B71A-63C1C86E7149}" v="99" dt="2022-03-30T18:22:33.619"/>
    <p1510:client id="{34CF1383-AEA3-4D5B-A6FF-9B90C5246815}" v="6" dt="2022-04-07T12:24:59.520"/>
    <p1510:client id="{372B0810-91FE-250C-68AF-C9B4EC62A357}" v="2" dt="2022-03-17T15:19:46.425"/>
    <p1510:client id="{46206A6C-1658-74A4-83F3-BED3F09B4D2E}" v="896" dt="2022-02-15T18:22:02.115"/>
    <p1510:client id="{4DF54B40-1537-8564-4860-1CDC09B79500}" v="128" dt="2022-02-17T21:04:37.529"/>
    <p1510:client id="{5274A4ED-E193-48FA-38A3-55E44C4DA41A}" v="3" dt="2022-04-04T15:32:27.348"/>
    <p1510:client id="{6C81BB15-D2AA-9C02-E264-8190E70108F5}" v="1" dt="2022-04-07T00:03:25.704"/>
    <p1510:client id="{6FFEBAC1-2C48-3083-6F06-8414EAFA1BE8}" v="1" dt="2022-04-06T17:28:16.792"/>
    <p1510:client id="{7D9269FF-FA0F-0D07-3C44-905024106E8D}" v="60" dt="2022-02-09T18:15:26.228"/>
    <p1510:client id="{8CDCE436-ACD7-CF4B-C974-A1489EC14E21}" v="1" dt="2022-03-06T22:36:05.836"/>
    <p1510:client id="{936CE572-ADC3-28C8-3349-61130B0AE410}" v="975" dt="2022-02-14T18:46:25.041"/>
    <p1510:client id="{ABDBE521-C5B5-40DC-5482-1EBD8B01B2F5}" v="72" dt="2021-09-28T01:30:47.017"/>
    <p1510:client id="{B7CD9BAF-CBED-2DE9-C1D9-A5A01CF294DE}" v="2" dt="2022-09-21T15:04:42.970"/>
    <p1510:client id="{BE48A57F-AD11-2051-B533-DA8F2D62D941}" v="1" dt="2022-03-10T00:58:29.146"/>
    <p1510:client id="{D3650A73-1C4B-7249-E1F9-5B4FA669F40F}" v="2204" dt="2022-02-08T21:11:06.931"/>
    <p1510:client id="{D6A38998-C20F-0158-8B02-551B21BE83F5}" v="13" dt="2022-04-01T02:28:07.438"/>
    <p1510:client id="{E7E64719-BC51-4A1E-3B6E-91197B7A4C41}" v="201" dt="2022-03-17T16:53:20.452"/>
    <p1510:client id="{EF628D68-6EA0-A51E-9611-2CE8F649E319}" v="3" dt="2022-04-05T00:13:28.925"/>
    <p1510:client id="{F57B36D0-35A1-5BA6-7BD7-F337F77FBB6C}" v="1780" dt="2022-02-09T18:02:16.933"/>
    <p1510:client id="{F81D00C1-A510-4DA9-87B6-54E4A5D5F216}" v="5" dt="2022-04-04T14:48:36.383"/>
    <p1510:client id="{FE784CC1-9068-977C-374E-6AB42AE19F59}" v="86" dt="2022-02-21T20:28:53.6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4F6EBC-F7C8-4A5A-AC2C-6EBF86C311B8}" type="doc">
      <dgm:prSet loTypeId="urn:microsoft.com/office/officeart/2005/8/layout/hList1" loCatId="list" qsTypeId="urn:microsoft.com/office/officeart/2005/8/quickstyle/simple2" qsCatId="simple" csTypeId="urn:microsoft.com/office/officeart/2005/8/colors/accent1_2" csCatId="accent1"/>
      <dgm:spPr/>
      <dgm:t>
        <a:bodyPr/>
        <a:lstStyle/>
        <a:p>
          <a:endParaRPr lang="en-US"/>
        </a:p>
      </dgm:t>
    </dgm:pt>
    <dgm:pt modelId="{2047C880-31ED-4527-A5A2-A7F6FC874176}">
      <dgm:prSet/>
      <dgm:spPr/>
      <dgm:t>
        <a:bodyPr/>
        <a:lstStyle/>
        <a:p>
          <a:r>
            <a:rPr lang="en-US"/>
            <a:t>Process Measures</a:t>
          </a:r>
        </a:p>
      </dgm:t>
    </dgm:pt>
    <dgm:pt modelId="{8EE3A217-5420-4352-A1AB-B8FE2011D808}" type="parTrans" cxnId="{5FB0D363-2125-4921-8D59-65BB256CD5C5}">
      <dgm:prSet/>
      <dgm:spPr/>
      <dgm:t>
        <a:bodyPr/>
        <a:lstStyle/>
        <a:p>
          <a:endParaRPr lang="en-US"/>
        </a:p>
      </dgm:t>
    </dgm:pt>
    <dgm:pt modelId="{343EF218-D380-4D63-A95F-A64DCD234301}" type="sibTrans" cxnId="{5FB0D363-2125-4921-8D59-65BB256CD5C5}">
      <dgm:prSet/>
      <dgm:spPr/>
      <dgm:t>
        <a:bodyPr/>
        <a:lstStyle/>
        <a:p>
          <a:endParaRPr lang="en-US"/>
        </a:p>
      </dgm:t>
    </dgm:pt>
    <dgm:pt modelId="{DE749491-E04E-4966-9D0C-C92CF6513D66}">
      <dgm:prSet/>
      <dgm:spPr/>
      <dgm:t>
        <a:bodyPr/>
        <a:lstStyle/>
        <a:p>
          <a:r>
            <a:rPr lang="en-US"/>
            <a:t>assess a program’s reach and implementation quality</a:t>
          </a:r>
        </a:p>
      </dgm:t>
    </dgm:pt>
    <dgm:pt modelId="{BCA5CE0E-0E18-4FBF-935A-A83258FEB412}" type="parTrans" cxnId="{08AC9592-F621-47B0-9F89-72391F25D169}">
      <dgm:prSet/>
      <dgm:spPr/>
      <dgm:t>
        <a:bodyPr/>
        <a:lstStyle/>
        <a:p>
          <a:endParaRPr lang="en-US"/>
        </a:p>
      </dgm:t>
    </dgm:pt>
    <dgm:pt modelId="{0A093BDB-0250-482D-A601-82633ACD6226}" type="sibTrans" cxnId="{08AC9592-F621-47B0-9F89-72391F25D169}">
      <dgm:prSet/>
      <dgm:spPr/>
      <dgm:t>
        <a:bodyPr/>
        <a:lstStyle/>
        <a:p>
          <a:endParaRPr lang="en-US"/>
        </a:p>
      </dgm:t>
    </dgm:pt>
    <dgm:pt modelId="{B7989417-8798-49CF-B3DE-A7094C55B274}">
      <dgm:prSet/>
      <dgm:spPr/>
      <dgm:t>
        <a:bodyPr/>
        <a:lstStyle/>
        <a:p>
          <a:r>
            <a:rPr lang="en-US"/>
            <a:t>Outcome Measures</a:t>
          </a:r>
        </a:p>
      </dgm:t>
    </dgm:pt>
    <dgm:pt modelId="{46EF0056-92E7-4E00-BBBF-2334A8EC0950}" type="parTrans" cxnId="{9D741069-711D-41A7-A604-E16C52D52C80}">
      <dgm:prSet/>
      <dgm:spPr/>
      <dgm:t>
        <a:bodyPr/>
        <a:lstStyle/>
        <a:p>
          <a:endParaRPr lang="en-US"/>
        </a:p>
      </dgm:t>
    </dgm:pt>
    <dgm:pt modelId="{AB7B5DF7-4E3C-4290-B186-0532E111D521}" type="sibTrans" cxnId="{9D741069-711D-41A7-A604-E16C52D52C80}">
      <dgm:prSet/>
      <dgm:spPr/>
      <dgm:t>
        <a:bodyPr/>
        <a:lstStyle/>
        <a:p>
          <a:endParaRPr lang="en-US"/>
        </a:p>
      </dgm:t>
    </dgm:pt>
    <dgm:pt modelId="{6B6888C9-5AAF-48E6-846D-155EB92C0E13}">
      <dgm:prSet/>
      <dgm:spPr/>
      <dgm:t>
        <a:bodyPr/>
        <a:lstStyle/>
        <a:p>
          <a:r>
            <a:rPr lang="en-US"/>
            <a:t>assess the impact of the program on its participants.</a:t>
          </a:r>
        </a:p>
      </dgm:t>
    </dgm:pt>
    <dgm:pt modelId="{30CD463D-33EE-48D2-A6B3-BEF8A3C85774}" type="parTrans" cxnId="{EAC9B813-19CE-48B7-B112-0D92C6A0164D}">
      <dgm:prSet/>
      <dgm:spPr/>
      <dgm:t>
        <a:bodyPr/>
        <a:lstStyle/>
        <a:p>
          <a:endParaRPr lang="en-US"/>
        </a:p>
      </dgm:t>
    </dgm:pt>
    <dgm:pt modelId="{AA05ED02-D5EC-45E6-9A93-C01EF19DC59B}" type="sibTrans" cxnId="{EAC9B813-19CE-48B7-B112-0D92C6A0164D}">
      <dgm:prSet/>
      <dgm:spPr/>
      <dgm:t>
        <a:bodyPr/>
        <a:lstStyle/>
        <a:p>
          <a:endParaRPr lang="en-US"/>
        </a:p>
      </dgm:t>
    </dgm:pt>
    <dgm:pt modelId="{6BD79070-B0CE-47B0-B5AB-1DD265761E03}" type="pres">
      <dgm:prSet presAssocID="{AB4F6EBC-F7C8-4A5A-AC2C-6EBF86C311B8}" presName="Name0" presStyleCnt="0">
        <dgm:presLayoutVars>
          <dgm:dir/>
          <dgm:animLvl val="lvl"/>
          <dgm:resizeHandles val="exact"/>
        </dgm:presLayoutVars>
      </dgm:prSet>
      <dgm:spPr/>
    </dgm:pt>
    <dgm:pt modelId="{E64E059C-D09C-4256-B98B-FC5473300E5D}" type="pres">
      <dgm:prSet presAssocID="{2047C880-31ED-4527-A5A2-A7F6FC874176}" presName="composite" presStyleCnt="0"/>
      <dgm:spPr/>
    </dgm:pt>
    <dgm:pt modelId="{21847988-90B8-4577-B3FB-5354C83F45CF}" type="pres">
      <dgm:prSet presAssocID="{2047C880-31ED-4527-A5A2-A7F6FC874176}" presName="parTx" presStyleLbl="alignNode1" presStyleIdx="0" presStyleCnt="2">
        <dgm:presLayoutVars>
          <dgm:chMax val="0"/>
          <dgm:chPref val="0"/>
          <dgm:bulletEnabled val="1"/>
        </dgm:presLayoutVars>
      </dgm:prSet>
      <dgm:spPr/>
    </dgm:pt>
    <dgm:pt modelId="{7774E8A8-A8C4-4E41-98A0-22D82AA961B1}" type="pres">
      <dgm:prSet presAssocID="{2047C880-31ED-4527-A5A2-A7F6FC874176}" presName="desTx" presStyleLbl="alignAccFollowNode1" presStyleIdx="0" presStyleCnt="2">
        <dgm:presLayoutVars>
          <dgm:bulletEnabled val="1"/>
        </dgm:presLayoutVars>
      </dgm:prSet>
      <dgm:spPr/>
    </dgm:pt>
    <dgm:pt modelId="{77E40109-D338-46CB-8671-3A43D7716467}" type="pres">
      <dgm:prSet presAssocID="{343EF218-D380-4D63-A95F-A64DCD234301}" presName="space" presStyleCnt="0"/>
      <dgm:spPr/>
    </dgm:pt>
    <dgm:pt modelId="{BD397AB4-60D2-4F37-894E-4604131895E9}" type="pres">
      <dgm:prSet presAssocID="{B7989417-8798-49CF-B3DE-A7094C55B274}" presName="composite" presStyleCnt="0"/>
      <dgm:spPr/>
    </dgm:pt>
    <dgm:pt modelId="{2040DBCD-DDE2-4515-8F55-994F41835E5A}" type="pres">
      <dgm:prSet presAssocID="{B7989417-8798-49CF-B3DE-A7094C55B274}" presName="parTx" presStyleLbl="alignNode1" presStyleIdx="1" presStyleCnt="2">
        <dgm:presLayoutVars>
          <dgm:chMax val="0"/>
          <dgm:chPref val="0"/>
          <dgm:bulletEnabled val="1"/>
        </dgm:presLayoutVars>
      </dgm:prSet>
      <dgm:spPr/>
    </dgm:pt>
    <dgm:pt modelId="{C82D47C6-0DF8-450C-AF86-F9EE7B1F6762}" type="pres">
      <dgm:prSet presAssocID="{B7989417-8798-49CF-B3DE-A7094C55B274}" presName="desTx" presStyleLbl="alignAccFollowNode1" presStyleIdx="1" presStyleCnt="2">
        <dgm:presLayoutVars>
          <dgm:bulletEnabled val="1"/>
        </dgm:presLayoutVars>
      </dgm:prSet>
      <dgm:spPr/>
    </dgm:pt>
  </dgm:ptLst>
  <dgm:cxnLst>
    <dgm:cxn modelId="{EAC9B813-19CE-48B7-B112-0D92C6A0164D}" srcId="{B7989417-8798-49CF-B3DE-A7094C55B274}" destId="{6B6888C9-5AAF-48E6-846D-155EB92C0E13}" srcOrd="0" destOrd="0" parTransId="{30CD463D-33EE-48D2-A6B3-BEF8A3C85774}" sibTransId="{AA05ED02-D5EC-45E6-9A93-C01EF19DC59B}"/>
    <dgm:cxn modelId="{2FD62461-CAB5-4D87-8C94-96EB3EDB8166}" type="presOf" srcId="{6B6888C9-5AAF-48E6-846D-155EB92C0E13}" destId="{C82D47C6-0DF8-450C-AF86-F9EE7B1F6762}" srcOrd="0" destOrd="0" presId="urn:microsoft.com/office/officeart/2005/8/layout/hList1"/>
    <dgm:cxn modelId="{5FB0D363-2125-4921-8D59-65BB256CD5C5}" srcId="{AB4F6EBC-F7C8-4A5A-AC2C-6EBF86C311B8}" destId="{2047C880-31ED-4527-A5A2-A7F6FC874176}" srcOrd="0" destOrd="0" parTransId="{8EE3A217-5420-4352-A1AB-B8FE2011D808}" sibTransId="{343EF218-D380-4D63-A95F-A64DCD234301}"/>
    <dgm:cxn modelId="{9D741069-711D-41A7-A604-E16C52D52C80}" srcId="{AB4F6EBC-F7C8-4A5A-AC2C-6EBF86C311B8}" destId="{B7989417-8798-49CF-B3DE-A7094C55B274}" srcOrd="1" destOrd="0" parTransId="{46EF0056-92E7-4E00-BBBF-2334A8EC0950}" sibTransId="{AB7B5DF7-4E3C-4290-B186-0532E111D521}"/>
    <dgm:cxn modelId="{2D9F3756-60CA-49F6-A601-9338F2A0011A}" type="presOf" srcId="{2047C880-31ED-4527-A5A2-A7F6FC874176}" destId="{21847988-90B8-4577-B3FB-5354C83F45CF}" srcOrd="0" destOrd="0" presId="urn:microsoft.com/office/officeart/2005/8/layout/hList1"/>
    <dgm:cxn modelId="{782C8983-0A17-4B74-BC1A-DBA420031527}" type="presOf" srcId="{B7989417-8798-49CF-B3DE-A7094C55B274}" destId="{2040DBCD-DDE2-4515-8F55-994F41835E5A}" srcOrd="0" destOrd="0" presId="urn:microsoft.com/office/officeart/2005/8/layout/hList1"/>
    <dgm:cxn modelId="{08AC9592-F621-47B0-9F89-72391F25D169}" srcId="{2047C880-31ED-4527-A5A2-A7F6FC874176}" destId="{DE749491-E04E-4966-9D0C-C92CF6513D66}" srcOrd="0" destOrd="0" parTransId="{BCA5CE0E-0E18-4FBF-935A-A83258FEB412}" sibTransId="{0A093BDB-0250-482D-A601-82633ACD6226}"/>
    <dgm:cxn modelId="{9E231EDE-0642-44EA-9F1A-4477642459A4}" type="presOf" srcId="{DE749491-E04E-4966-9D0C-C92CF6513D66}" destId="{7774E8A8-A8C4-4E41-98A0-22D82AA961B1}" srcOrd="0" destOrd="0" presId="urn:microsoft.com/office/officeart/2005/8/layout/hList1"/>
    <dgm:cxn modelId="{E26619F0-BDCB-4426-8985-7B28E0A5A86D}" type="presOf" srcId="{AB4F6EBC-F7C8-4A5A-AC2C-6EBF86C311B8}" destId="{6BD79070-B0CE-47B0-B5AB-1DD265761E03}" srcOrd="0" destOrd="0" presId="urn:microsoft.com/office/officeart/2005/8/layout/hList1"/>
    <dgm:cxn modelId="{159415A0-3550-4887-A71C-D3B287ED067C}" type="presParOf" srcId="{6BD79070-B0CE-47B0-B5AB-1DD265761E03}" destId="{E64E059C-D09C-4256-B98B-FC5473300E5D}" srcOrd="0" destOrd="0" presId="urn:microsoft.com/office/officeart/2005/8/layout/hList1"/>
    <dgm:cxn modelId="{846D2CAA-C105-4F70-B651-4CA08EF9240B}" type="presParOf" srcId="{E64E059C-D09C-4256-B98B-FC5473300E5D}" destId="{21847988-90B8-4577-B3FB-5354C83F45CF}" srcOrd="0" destOrd="0" presId="urn:microsoft.com/office/officeart/2005/8/layout/hList1"/>
    <dgm:cxn modelId="{F2109E09-9F1F-4669-AE4D-3D93C5F4F678}" type="presParOf" srcId="{E64E059C-D09C-4256-B98B-FC5473300E5D}" destId="{7774E8A8-A8C4-4E41-98A0-22D82AA961B1}" srcOrd="1" destOrd="0" presId="urn:microsoft.com/office/officeart/2005/8/layout/hList1"/>
    <dgm:cxn modelId="{7EF9B9CD-6B9E-40AA-8168-3B03C788E9B5}" type="presParOf" srcId="{6BD79070-B0CE-47B0-B5AB-1DD265761E03}" destId="{77E40109-D338-46CB-8671-3A43D7716467}" srcOrd="1" destOrd="0" presId="urn:microsoft.com/office/officeart/2005/8/layout/hList1"/>
    <dgm:cxn modelId="{AE3BBFF4-C42F-4E77-8FAB-C338910FD328}" type="presParOf" srcId="{6BD79070-B0CE-47B0-B5AB-1DD265761E03}" destId="{BD397AB4-60D2-4F37-894E-4604131895E9}" srcOrd="2" destOrd="0" presId="urn:microsoft.com/office/officeart/2005/8/layout/hList1"/>
    <dgm:cxn modelId="{38A9911F-1A4A-46E5-B715-85F4322A2EE3}" type="presParOf" srcId="{BD397AB4-60D2-4F37-894E-4604131895E9}" destId="{2040DBCD-DDE2-4515-8F55-994F41835E5A}" srcOrd="0" destOrd="0" presId="urn:microsoft.com/office/officeart/2005/8/layout/hList1"/>
    <dgm:cxn modelId="{B80EBE88-6478-418F-A5B9-4927AAFA94CF}" type="presParOf" srcId="{BD397AB4-60D2-4F37-894E-4604131895E9}" destId="{C82D47C6-0DF8-450C-AF86-F9EE7B1F676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47988-90B8-4577-B3FB-5354C83F45CF}">
      <dsp:nvSpPr>
        <dsp:cNvPr id="0" name=""/>
        <dsp:cNvSpPr/>
      </dsp:nvSpPr>
      <dsp:spPr>
        <a:xfrm>
          <a:off x="33" y="7473"/>
          <a:ext cx="3200302"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t>Process Measures</a:t>
          </a:r>
        </a:p>
      </dsp:txBody>
      <dsp:txXfrm>
        <a:off x="33" y="7473"/>
        <a:ext cx="3200302" cy="720000"/>
      </dsp:txXfrm>
    </dsp:sp>
    <dsp:sp modelId="{7774E8A8-A8C4-4E41-98A0-22D82AA961B1}">
      <dsp:nvSpPr>
        <dsp:cNvPr id="0" name=""/>
        <dsp:cNvSpPr/>
      </dsp:nvSpPr>
      <dsp:spPr>
        <a:xfrm>
          <a:off x="33" y="727473"/>
          <a:ext cx="3200302" cy="17499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assess a program’s reach and implementation quality</a:t>
          </a:r>
        </a:p>
      </dsp:txBody>
      <dsp:txXfrm>
        <a:off x="33" y="727473"/>
        <a:ext cx="3200302" cy="1749937"/>
      </dsp:txXfrm>
    </dsp:sp>
    <dsp:sp modelId="{2040DBCD-DDE2-4515-8F55-994F41835E5A}">
      <dsp:nvSpPr>
        <dsp:cNvPr id="0" name=""/>
        <dsp:cNvSpPr/>
      </dsp:nvSpPr>
      <dsp:spPr>
        <a:xfrm>
          <a:off x="3648378" y="7473"/>
          <a:ext cx="3200302"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t>Outcome Measures</a:t>
          </a:r>
        </a:p>
      </dsp:txBody>
      <dsp:txXfrm>
        <a:off x="3648378" y="7473"/>
        <a:ext cx="3200302" cy="720000"/>
      </dsp:txXfrm>
    </dsp:sp>
    <dsp:sp modelId="{C82D47C6-0DF8-450C-AF86-F9EE7B1F6762}">
      <dsp:nvSpPr>
        <dsp:cNvPr id="0" name=""/>
        <dsp:cNvSpPr/>
      </dsp:nvSpPr>
      <dsp:spPr>
        <a:xfrm>
          <a:off x="3648378" y="727473"/>
          <a:ext cx="3200302" cy="17499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assess the impact of the program on its participants.</a:t>
          </a:r>
        </a:p>
      </dsp:txBody>
      <dsp:txXfrm>
        <a:off x="3648378" y="727473"/>
        <a:ext cx="3200302" cy="174993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6AE5A-A074-4D41-9BE6-4543DA25804F}"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13E11-5D4C-D842-9D54-CC5B6F2D805B}" type="slidenum">
              <a:rPr lang="en-US" smtClean="0"/>
              <a:t>‹#›</a:t>
            </a:fld>
            <a:endParaRPr lang="en-US"/>
          </a:p>
        </p:txBody>
      </p:sp>
    </p:spTree>
    <p:extLst>
      <p:ext uri="{BB962C8B-B14F-4D97-AF65-F5344CB8AC3E}">
        <p14:creationId xmlns:p14="http://schemas.microsoft.com/office/powerpoint/2010/main" val="259721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HR</a:t>
            </a:r>
          </a:p>
        </p:txBody>
      </p:sp>
      <p:sp>
        <p:nvSpPr>
          <p:cNvPr id="4" name="Slide Number Placeholder 3"/>
          <p:cNvSpPr>
            <a:spLocks noGrp="1"/>
          </p:cNvSpPr>
          <p:nvPr>
            <p:ph type="sldNum" sz="quarter" idx="5"/>
          </p:nvPr>
        </p:nvSpPr>
        <p:spPr/>
        <p:txBody>
          <a:bodyPr/>
          <a:lstStyle/>
          <a:p>
            <a:fld id="{6EA13E11-5D4C-D842-9D54-CC5B6F2D805B}" type="slidenum">
              <a:rPr lang="en-US" smtClean="0"/>
              <a:t>1</a:t>
            </a:fld>
            <a:endParaRPr lang="en-US"/>
          </a:p>
        </p:txBody>
      </p:sp>
    </p:spTree>
    <p:extLst>
      <p:ext uri="{BB962C8B-B14F-4D97-AF65-F5344CB8AC3E}">
        <p14:creationId xmlns:p14="http://schemas.microsoft.com/office/powerpoint/2010/main" val="420073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JJ</a:t>
            </a:r>
          </a:p>
          <a:p>
            <a:endParaRPr lang="en-US">
              <a:cs typeface="Calibri"/>
            </a:endParaRPr>
          </a:p>
          <a:p>
            <a:r>
              <a:rPr lang="en-US">
                <a:cs typeface="Calibri"/>
              </a:rPr>
              <a:t>We wanted to be sure to share this Spectrum of Mental, Emotional and Behavioral Interventions graphic with you today to help think more about the continuum of prevention and intervention across your own communities.  This continuum of care was created with the idea to</a:t>
            </a:r>
            <a:r>
              <a:rPr lang="en-US"/>
              <a:t> that to truly improve the overall health of our community (the mental, emotional, and behavioral health), we need to be providing more of a </a:t>
            </a:r>
            <a:r>
              <a:rPr lang="en-US" b="1"/>
              <a:t>comprehensive</a:t>
            </a:r>
            <a:r>
              <a:rPr lang="en-US"/>
              <a:t> set of services/programs.   You see here that the segments range from promotion through prevention, treatment, and maintenance.  </a:t>
            </a:r>
            <a:endParaRPr lang="en-US">
              <a:cs typeface="Calibri"/>
            </a:endParaRPr>
          </a:p>
          <a:p>
            <a:endParaRPr lang="en-US">
              <a:cs typeface="Calibri"/>
            </a:endParaRPr>
          </a:p>
          <a:p>
            <a:r>
              <a:rPr lang="en-US">
                <a:cs typeface="Calibri"/>
              </a:rPr>
              <a:t>So as you are conducting that Needs Assessment in your communities, and figuring out what is already being implemented, you can use this continuum to categorize services/programs into these segments.  Again, where are the gaps – what is missing in your community, if anything.</a:t>
            </a:r>
          </a:p>
          <a:p>
            <a:endParaRPr lang="en-US"/>
          </a:p>
          <a:p>
            <a:r>
              <a:rPr lang="en-US"/>
              <a:t>These services or programs that are being implemented though OR those that you are looking into, SHOULD be </a:t>
            </a:r>
            <a:r>
              <a:rPr lang="en-US" b="1"/>
              <a:t>evidence-based and accessible to the targeted population</a:t>
            </a:r>
            <a:r>
              <a:rPr lang="en-US"/>
              <a:t>.  Let's now get into, how do you know if a program is evidence-based.... </a:t>
            </a:r>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10</a:t>
            </a:fld>
            <a:endParaRPr lang="en-US"/>
          </a:p>
        </p:txBody>
      </p:sp>
    </p:spTree>
    <p:extLst>
      <p:ext uri="{BB962C8B-B14F-4D97-AF65-F5344CB8AC3E}">
        <p14:creationId xmlns:p14="http://schemas.microsoft.com/office/powerpoint/2010/main" val="3077102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JJ</a:t>
            </a:r>
          </a:p>
          <a:p>
            <a:endParaRPr lang="en-US">
              <a:cs typeface="Calibri"/>
            </a:endParaRPr>
          </a:p>
          <a:p>
            <a:r>
              <a:rPr lang="en-US">
                <a:cs typeface="Calibri"/>
              </a:rPr>
              <a:t>This is our Continuum of Confidence, developed by EPIS researchers back in 2012.  We use this as a visual tool in placing programs along this continuum, based on evidence.  You see here that if a program is placed on the left-hand side, red part of the continuum, there is evidence that the program actually causes harm.  If a program or service is placed on the right side, the green end, then it means that there is strong evidence to support the confidence of it being highly effective.  The middle section is more for those programs and services that don't have the evidence to support whether it is effective or harmful.</a:t>
            </a:r>
            <a:endParaRPr lang="en-US">
              <a:ea typeface="Calibri"/>
              <a:cs typeface="Calibri"/>
            </a:endParaRPr>
          </a:p>
          <a:p>
            <a:endParaRPr lang="en-US">
              <a:cs typeface="Calibri"/>
            </a:endParaRPr>
          </a:p>
          <a:p>
            <a:r>
              <a:rPr lang="en-US">
                <a:cs typeface="Calibri"/>
              </a:rPr>
              <a:t>I'm going to talk more about each of these three sections in the next few slides...</a:t>
            </a:r>
            <a:endParaRPr lang="en-US">
              <a:ea typeface="Calibri"/>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11</a:t>
            </a:fld>
            <a:endParaRPr lang="en-US"/>
          </a:p>
        </p:txBody>
      </p:sp>
    </p:spTree>
    <p:extLst>
      <p:ext uri="{BB962C8B-B14F-4D97-AF65-F5344CB8AC3E}">
        <p14:creationId xmlns:p14="http://schemas.microsoft.com/office/powerpoint/2010/main" val="2711091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JJ</a:t>
            </a:r>
          </a:p>
          <a:p>
            <a:endParaRPr lang="en-US">
              <a:cs typeface="Calibri"/>
            </a:endParaRPr>
          </a:p>
          <a:p>
            <a:r>
              <a:rPr lang="en-US">
                <a:cs typeface="Calibri"/>
              </a:rPr>
              <a:t>Let's start with what programs look like that are harmful and placed in the red.  These are approaches that consistently show their inability to prevent targeted positive outcomes.  They tend to rely on more emotional appeal and focus on danger or deterrence.  We have some examples listed on this slide – such as tours of jails, one-time presentations that focus on the dramatization of horror stories or gruesome photos and videos.  Obviously, we want to learn which programs DO fall on the red end of the continuum and stop them from occurring again and avoid them in general.</a:t>
            </a:r>
            <a:endParaRPr lang="en-US">
              <a:ea typeface="Calibri"/>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12</a:t>
            </a:fld>
            <a:endParaRPr lang="en-US"/>
          </a:p>
        </p:txBody>
      </p:sp>
    </p:spTree>
    <p:extLst>
      <p:ext uri="{BB962C8B-B14F-4D97-AF65-F5344CB8AC3E}">
        <p14:creationId xmlns:p14="http://schemas.microsoft.com/office/powerpoint/2010/main" val="569154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JJ</a:t>
            </a:r>
          </a:p>
          <a:p>
            <a:endParaRPr lang="en-US">
              <a:cs typeface="Calibri"/>
            </a:endParaRPr>
          </a:p>
          <a:p>
            <a:r>
              <a:rPr lang="en-US">
                <a:cs typeface="Calibri"/>
              </a:rPr>
              <a:t>And as I mentioned already – the services that would be placed in the yellow mean that they have either NOT been evaluated yet OR there has been an evaluation conducted, and there are no effects whatsoever.</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13</a:t>
            </a:fld>
            <a:endParaRPr lang="en-US"/>
          </a:p>
        </p:txBody>
      </p:sp>
    </p:spTree>
    <p:extLst>
      <p:ext uri="{BB962C8B-B14F-4D97-AF65-F5344CB8AC3E}">
        <p14:creationId xmlns:p14="http://schemas.microsoft.com/office/powerpoint/2010/main" val="3818124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JJ</a:t>
            </a:r>
          </a:p>
          <a:p>
            <a:endParaRPr lang="en-US">
              <a:cs typeface="Calibri"/>
            </a:endParaRPr>
          </a:p>
          <a:p>
            <a:r>
              <a:rPr lang="en-US">
                <a:cs typeface="Calibri"/>
              </a:rPr>
              <a:t>Now let's talk more about the programs that would fall on that right side, the effective programs.  These programs or services (read bulleted items)… </a:t>
            </a:r>
          </a:p>
          <a:p>
            <a:endParaRPr lang="en-US">
              <a:cs typeface="Calibri"/>
            </a:endParaRPr>
          </a:p>
          <a:p>
            <a:r>
              <a:rPr lang="en-US">
                <a:cs typeface="Calibri"/>
              </a:rPr>
              <a:t>This is a nice visual though to use as you are presenting about programs currently being offered  in your community now OR as you are considering what programs to bring into your community.</a:t>
            </a:r>
          </a:p>
          <a:p>
            <a:endParaRPr lang="en-US">
              <a:cs typeface="Calibri"/>
            </a:endParaRPr>
          </a:p>
          <a:p>
            <a:r>
              <a:rPr lang="en-US">
                <a:cs typeface="Calibri"/>
              </a:rPr>
              <a:t>I'm sure you are all wondering – how do you figure out where the programs fall?  Well, you have the ability to read through the research yourself, but we all have access to Clearinghouses that have done all of that work for you already and summarize findings....</a:t>
            </a:r>
          </a:p>
        </p:txBody>
      </p:sp>
      <p:sp>
        <p:nvSpPr>
          <p:cNvPr id="4" name="Slide Number Placeholder 3"/>
          <p:cNvSpPr>
            <a:spLocks noGrp="1"/>
          </p:cNvSpPr>
          <p:nvPr>
            <p:ph type="sldNum" sz="quarter" idx="5"/>
          </p:nvPr>
        </p:nvSpPr>
        <p:spPr/>
        <p:txBody>
          <a:bodyPr/>
          <a:lstStyle/>
          <a:p>
            <a:fld id="{6EA13E11-5D4C-D842-9D54-CC5B6F2D805B}" type="slidenum">
              <a:rPr lang="en-US" smtClean="0"/>
              <a:t>14</a:t>
            </a:fld>
            <a:endParaRPr lang="en-US"/>
          </a:p>
        </p:txBody>
      </p:sp>
    </p:spTree>
    <p:extLst>
      <p:ext uri="{BB962C8B-B14F-4D97-AF65-F5344CB8AC3E}">
        <p14:creationId xmlns:p14="http://schemas.microsoft.com/office/powerpoint/2010/main" val="3793181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JJ</a:t>
            </a:r>
          </a:p>
          <a:p>
            <a:endParaRPr lang="en-US">
              <a:cs typeface="Calibri"/>
            </a:endParaRPr>
          </a:p>
          <a:p>
            <a:r>
              <a:rPr lang="en-US">
                <a:ea typeface="Calibri"/>
                <a:cs typeface="Calibri"/>
              </a:rPr>
              <a:t>We are providing you with a table that includes seven different clearinghouses.  The name of the clearinghouses is on the left column, the middle column provides you with the area of focus that the programs listed on their clearinghouse support – such as the child welfare system, the column on the right gives you the link on how to access each of those clearinghouses to look up programs.</a:t>
            </a:r>
          </a:p>
          <a:p>
            <a:endParaRPr lang="en-US">
              <a:ea typeface="Calibri"/>
              <a:cs typeface="Calibri"/>
            </a:endParaRPr>
          </a:p>
          <a:p>
            <a:r>
              <a:rPr lang="en-US">
                <a:ea typeface="Calibri"/>
                <a:cs typeface="Calibri"/>
              </a:rPr>
              <a:t>As you visit any of these clearinghouses though, you can easily see their ratings and why, what the outcomes are of the program, how to implement the model with fidelity in relation to who delivers the program-how long does the program last, how many sessions are there, who is the program delivered to, what is training in the model like, etc..  These details are imperative in being able to narrow down program options for your community and we have come to rely on them for quite some time now as they are incredibly valuable.</a:t>
            </a:r>
          </a:p>
        </p:txBody>
      </p:sp>
      <p:sp>
        <p:nvSpPr>
          <p:cNvPr id="4" name="Slide Number Placeholder 3"/>
          <p:cNvSpPr>
            <a:spLocks noGrp="1"/>
          </p:cNvSpPr>
          <p:nvPr>
            <p:ph type="sldNum" sz="quarter" idx="5"/>
          </p:nvPr>
        </p:nvSpPr>
        <p:spPr/>
        <p:txBody>
          <a:bodyPr/>
          <a:lstStyle/>
          <a:p>
            <a:fld id="{6EA13E11-5D4C-D842-9D54-CC5B6F2D805B}" type="slidenum">
              <a:rPr lang="en-US" smtClean="0"/>
              <a:t>15</a:t>
            </a:fld>
            <a:endParaRPr lang="en-US"/>
          </a:p>
        </p:txBody>
      </p:sp>
    </p:spTree>
    <p:extLst>
      <p:ext uri="{BB962C8B-B14F-4D97-AF65-F5344CB8AC3E}">
        <p14:creationId xmlns:p14="http://schemas.microsoft.com/office/powerpoint/2010/main" val="3827950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JJ</a:t>
            </a:r>
          </a:p>
          <a:p>
            <a:r>
              <a:rPr lang="en-US"/>
              <a:t>I had mentioned already about how during Program Selection, you would be going through a Needs Assessment process to fully understand your community needs, what is already present and what is needed.. We have conducted these same processes at PCCD and EPIS.  We utilize the statewide PAYS Surveys to monitor the data over time, better understand the data that is being reported by youth across Pennsylvania.  We closely look at those higher risk factors and lower protective factors while choosing appropriate programs that address them. Overtime, we have made those program selections and they now make up our EPIS menu of programs.  </a:t>
            </a:r>
            <a:endParaRPr lang="en-US">
              <a:ea typeface="Calibri"/>
              <a:cs typeface="Calibri"/>
            </a:endParaRPr>
          </a:p>
          <a:p>
            <a:endParaRPr lang="en-US"/>
          </a:p>
          <a:p>
            <a:r>
              <a:rPr lang="en-US">
                <a:ea typeface="Calibri" panose="020F0502020204030204"/>
                <a:cs typeface="Calibri" panose="020F0502020204030204"/>
              </a:rPr>
              <a:t>I have one more resource that I would like to share with you before we move onto the next component of Implementation Science...</a:t>
            </a:r>
          </a:p>
        </p:txBody>
      </p:sp>
      <p:sp>
        <p:nvSpPr>
          <p:cNvPr id="4" name="Slide Number Placeholder 3"/>
          <p:cNvSpPr>
            <a:spLocks noGrp="1"/>
          </p:cNvSpPr>
          <p:nvPr>
            <p:ph type="sldNum" sz="quarter" idx="5"/>
          </p:nvPr>
        </p:nvSpPr>
        <p:spPr/>
        <p:txBody>
          <a:bodyPr/>
          <a:lstStyle/>
          <a:p>
            <a:fld id="{6EA13E11-5D4C-D842-9D54-CC5B6F2D805B}" type="slidenum">
              <a:rPr lang="en-US" smtClean="0"/>
              <a:t>16</a:t>
            </a:fld>
            <a:endParaRPr lang="en-US"/>
          </a:p>
        </p:txBody>
      </p:sp>
    </p:spTree>
    <p:extLst>
      <p:ext uri="{BB962C8B-B14F-4D97-AF65-F5344CB8AC3E}">
        <p14:creationId xmlns:p14="http://schemas.microsoft.com/office/powerpoint/2010/main" val="214977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JJ</a:t>
            </a:r>
          </a:p>
          <a:p>
            <a:endParaRPr lang="en-US"/>
          </a:p>
          <a:p>
            <a:r>
              <a:rPr lang="en-US"/>
              <a:t>This is our two page resource that shows our Menu of Programs in green and then there is a crosswalk of which risk and protective factors each program addresses.</a:t>
            </a:r>
            <a:endParaRPr lang="en-US">
              <a:ea typeface="Calibri" panose="020F0502020204030204"/>
              <a:cs typeface="Calibri" panose="020F0502020204030204"/>
            </a:endParaRPr>
          </a:p>
          <a:p>
            <a:endParaRPr lang="en-US"/>
          </a:p>
          <a:p>
            <a:r>
              <a:rPr lang="en-US">
                <a:ea typeface="Calibri" panose="020F0502020204030204"/>
                <a:cs typeface="Calibri" panose="020F0502020204030204"/>
              </a:rPr>
              <a:t>This document may be very helpful to you as a quick guide, to </a:t>
            </a:r>
            <a:r>
              <a:rPr lang="en-US" err="1">
                <a:ea typeface="Calibri" panose="020F0502020204030204"/>
                <a:cs typeface="Calibri" panose="020F0502020204030204"/>
              </a:rPr>
              <a:t>atleast</a:t>
            </a:r>
            <a:r>
              <a:rPr lang="en-US">
                <a:ea typeface="Calibri" panose="020F0502020204030204"/>
                <a:cs typeface="Calibri" panose="020F0502020204030204"/>
              </a:rPr>
              <a:t> the programs that we have a strong knowledge base of at EPIS and many resources to support them...  Let's say, you are looking at your own school's PAYS data overtime and your coalition has found that the risk factor of Family Conflict needs to be addressed.  There are several programs on the front and backside of this document that address that risk factor with the X's across that row.</a:t>
            </a:r>
          </a:p>
        </p:txBody>
      </p:sp>
      <p:sp>
        <p:nvSpPr>
          <p:cNvPr id="4" name="Slide Number Placeholder 3"/>
          <p:cNvSpPr>
            <a:spLocks noGrp="1"/>
          </p:cNvSpPr>
          <p:nvPr>
            <p:ph type="sldNum" sz="quarter" idx="5"/>
          </p:nvPr>
        </p:nvSpPr>
        <p:spPr/>
        <p:txBody>
          <a:bodyPr/>
          <a:lstStyle/>
          <a:p>
            <a:fld id="{6EA13E11-5D4C-D842-9D54-CC5B6F2D805B}" type="slidenum">
              <a:rPr lang="en-US" smtClean="0"/>
              <a:t>17</a:t>
            </a:fld>
            <a:endParaRPr lang="en-US"/>
          </a:p>
        </p:txBody>
      </p:sp>
    </p:spTree>
    <p:extLst>
      <p:ext uri="{BB962C8B-B14F-4D97-AF65-F5344CB8AC3E}">
        <p14:creationId xmlns:p14="http://schemas.microsoft.com/office/powerpoint/2010/main" val="1471289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JJ</a:t>
            </a:r>
          </a:p>
          <a:p>
            <a:endParaRPr lang="en-US"/>
          </a:p>
          <a:p>
            <a:r>
              <a:rPr lang="en-US">
                <a:ea typeface="Calibri" panose="020F0502020204030204"/>
                <a:cs typeface="Calibri" panose="020F0502020204030204"/>
              </a:rPr>
              <a:t>I'm going to pass things off now to Geneen to move us onto Program Readiness</a:t>
            </a:r>
          </a:p>
        </p:txBody>
      </p:sp>
      <p:sp>
        <p:nvSpPr>
          <p:cNvPr id="4" name="Slide Number Placeholder 3"/>
          <p:cNvSpPr>
            <a:spLocks noGrp="1"/>
          </p:cNvSpPr>
          <p:nvPr>
            <p:ph type="sldNum" sz="quarter" idx="5"/>
          </p:nvPr>
        </p:nvSpPr>
        <p:spPr/>
        <p:txBody>
          <a:bodyPr/>
          <a:lstStyle/>
          <a:p>
            <a:fld id="{6EA13E11-5D4C-D842-9D54-CC5B6F2D805B}" type="slidenum">
              <a:rPr lang="en-US" smtClean="0"/>
              <a:t>18</a:t>
            </a:fld>
            <a:endParaRPr lang="en-US"/>
          </a:p>
        </p:txBody>
      </p:sp>
    </p:spTree>
    <p:extLst>
      <p:ext uri="{BB962C8B-B14F-4D97-AF65-F5344CB8AC3E}">
        <p14:creationId xmlns:p14="http://schemas.microsoft.com/office/powerpoint/2010/main" val="247686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GB</a:t>
            </a:r>
          </a:p>
          <a:p>
            <a:endParaRPr lang="en-US">
              <a:cs typeface="Calibri"/>
            </a:endParaRPr>
          </a:p>
          <a:p>
            <a:r>
              <a:rPr lang="en-US">
                <a:cs typeface="Calibri"/>
              </a:rPr>
              <a:t>Program readiness is just as it sounds...are you and your agency or school ready to bring an evidence-based program to your community?  While it might feel like it's as easy as saying "yes we are!"...have you really dug into and answered questions around program readiness?  What are these questions? Let's take a look...</a:t>
            </a:r>
          </a:p>
        </p:txBody>
      </p:sp>
      <p:sp>
        <p:nvSpPr>
          <p:cNvPr id="4" name="Slide Number Placeholder 3"/>
          <p:cNvSpPr>
            <a:spLocks noGrp="1"/>
          </p:cNvSpPr>
          <p:nvPr>
            <p:ph type="sldNum" sz="quarter" idx="5"/>
          </p:nvPr>
        </p:nvSpPr>
        <p:spPr/>
        <p:txBody>
          <a:bodyPr/>
          <a:lstStyle/>
          <a:p>
            <a:fld id="{6EA13E11-5D4C-D842-9D54-CC5B6F2D805B}" type="slidenum">
              <a:rPr lang="en-US" smtClean="0"/>
              <a:t>19</a:t>
            </a:fld>
            <a:endParaRPr lang="en-US"/>
          </a:p>
        </p:txBody>
      </p:sp>
    </p:spTree>
    <p:extLst>
      <p:ext uri="{BB962C8B-B14F-4D97-AF65-F5344CB8AC3E}">
        <p14:creationId xmlns:p14="http://schemas.microsoft.com/office/powerpoint/2010/main" val="1045128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HR</a:t>
            </a:r>
          </a:p>
          <a:p>
            <a:endParaRPr lang="en-US">
              <a:cs typeface="Calibri"/>
            </a:endParaRPr>
          </a:p>
          <a:p>
            <a:r>
              <a:rPr lang="en-US">
                <a:cs typeface="Calibri"/>
              </a:rPr>
              <a:t>*if you are sitting in a room with a number of individuals, type in the chat who all is with you so we can ensure each will get a certificate</a:t>
            </a:r>
          </a:p>
        </p:txBody>
      </p:sp>
      <p:sp>
        <p:nvSpPr>
          <p:cNvPr id="4" name="Slide Number Placeholder 3"/>
          <p:cNvSpPr>
            <a:spLocks noGrp="1"/>
          </p:cNvSpPr>
          <p:nvPr>
            <p:ph type="sldNum" sz="quarter" idx="5"/>
          </p:nvPr>
        </p:nvSpPr>
        <p:spPr/>
        <p:txBody>
          <a:bodyPr/>
          <a:lstStyle/>
          <a:p>
            <a:fld id="{6EA13E11-5D4C-D842-9D54-CC5B6F2D805B}" type="slidenum">
              <a:rPr lang="en-US" smtClean="0"/>
              <a:t>2</a:t>
            </a:fld>
            <a:endParaRPr lang="en-US"/>
          </a:p>
        </p:txBody>
      </p:sp>
    </p:spTree>
    <p:extLst>
      <p:ext uri="{BB962C8B-B14F-4D97-AF65-F5344CB8AC3E}">
        <p14:creationId xmlns:p14="http://schemas.microsoft.com/office/powerpoint/2010/main" val="821977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GB</a:t>
            </a:r>
          </a:p>
          <a:p>
            <a:endParaRPr lang="en-US">
              <a:cs typeface="Calibri"/>
            </a:endParaRPr>
          </a:p>
          <a:p>
            <a:r>
              <a:rPr lang="en-US">
                <a:cs typeface="Calibri"/>
              </a:rPr>
              <a:t>Don’t read all-just highlight a few</a:t>
            </a:r>
          </a:p>
          <a:p>
            <a:endParaRPr lang="en-US">
              <a:cs typeface="Calibri"/>
            </a:endParaRPr>
          </a:p>
          <a:p>
            <a:r>
              <a:rPr lang="en-US">
                <a:cs typeface="Calibri"/>
              </a:rPr>
              <a:t>This list isn't comprehensive...there are many more questions to consider, especially around a specific program you plan to implement.  You have the best chance of implementing a successful program for your community if you take the time to be completely READY for all the things.</a:t>
            </a:r>
          </a:p>
          <a:p>
            <a:endParaRPr lang="en-US">
              <a:cs typeface="Calibri"/>
            </a:endParaRPr>
          </a:p>
          <a:p>
            <a:r>
              <a:rPr lang="en-US">
                <a:cs typeface="Calibri"/>
              </a:rPr>
              <a:t>Now I'm going to turn it over to Nicole, who will discuss funding.</a:t>
            </a:r>
          </a:p>
        </p:txBody>
      </p:sp>
      <p:sp>
        <p:nvSpPr>
          <p:cNvPr id="4" name="Slide Number Placeholder 3"/>
          <p:cNvSpPr>
            <a:spLocks noGrp="1"/>
          </p:cNvSpPr>
          <p:nvPr>
            <p:ph type="sldNum" sz="quarter" idx="5"/>
          </p:nvPr>
        </p:nvSpPr>
        <p:spPr/>
        <p:txBody>
          <a:bodyPr/>
          <a:lstStyle/>
          <a:p>
            <a:fld id="{6EA13E11-5D4C-D842-9D54-CC5B6F2D805B}" type="slidenum">
              <a:rPr lang="en-US" smtClean="0"/>
              <a:t>20</a:t>
            </a:fld>
            <a:endParaRPr lang="en-US"/>
          </a:p>
        </p:txBody>
      </p:sp>
    </p:spTree>
    <p:extLst>
      <p:ext uri="{BB962C8B-B14F-4D97-AF65-F5344CB8AC3E}">
        <p14:creationId xmlns:p14="http://schemas.microsoft.com/office/powerpoint/2010/main" val="873665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NW</a:t>
            </a:r>
          </a:p>
          <a:p>
            <a:endParaRPr lang="en-US">
              <a:cs typeface="Calibri"/>
            </a:endParaRPr>
          </a:p>
          <a:p>
            <a:r>
              <a:rPr lang="en-US">
                <a:cs typeface="Calibri"/>
              </a:rPr>
              <a:t>Let's take a moment to talk about funding. Many organizations can't expand their service lines or offer new programs due to the costs associated with start up and training-  so it's important to think about funding in a sustainable, systematic way. </a:t>
            </a:r>
          </a:p>
          <a:p>
            <a:endParaRPr lang="en-US">
              <a:cs typeface="Calibri"/>
            </a:endParaRPr>
          </a:p>
          <a:p>
            <a:r>
              <a:rPr lang="en-US">
                <a:cs typeface="Calibri"/>
              </a:rPr>
              <a:t>When considering  program – </a:t>
            </a:r>
            <a:r>
              <a:rPr lang="en-US"/>
              <a:t>know what costs are involved in delivery of the program to ensure it's delivered with fidelity, and you are able to sustain your efforts...</a:t>
            </a:r>
            <a:endParaRPr lang="en-US">
              <a:cs typeface="Calibri"/>
            </a:endParaRPr>
          </a:p>
          <a:p>
            <a:endParaRPr lang="en-US">
              <a:cs typeface="Calibri"/>
            </a:endParaRPr>
          </a:p>
          <a:p>
            <a:r>
              <a:rPr lang="en-US"/>
              <a:t>know the cost of implementation – what do you need to start implementation your EBP? Things like:</a:t>
            </a:r>
            <a:endParaRPr lang="en-US">
              <a:cs typeface="Calibri"/>
            </a:endParaRPr>
          </a:p>
          <a:p>
            <a:r>
              <a:rPr lang="en-US"/>
              <a:t>Office or meeting space</a:t>
            </a:r>
            <a:endParaRPr lang="en-US">
              <a:cs typeface="Calibri"/>
            </a:endParaRPr>
          </a:p>
          <a:p>
            <a:r>
              <a:rPr lang="en-US"/>
              <a:t>Printed materials or handouts – many providers </a:t>
            </a:r>
            <a:r>
              <a:rPr lang="en-US" err="1"/>
              <a:t>accured</a:t>
            </a:r>
            <a:r>
              <a:rPr lang="en-US"/>
              <a:t> mailing costs during the pandemic because they were mailing kits and manuals to participants. </a:t>
            </a:r>
            <a:endParaRPr lang="en-US">
              <a:cs typeface="Calibri"/>
            </a:endParaRPr>
          </a:p>
          <a:p>
            <a:r>
              <a:rPr lang="en-US"/>
              <a:t>A website or social media platform</a:t>
            </a:r>
            <a:endParaRPr lang="en-US">
              <a:cs typeface="Calibri"/>
            </a:endParaRPr>
          </a:p>
          <a:p>
            <a:r>
              <a:rPr lang="en-US"/>
              <a:t>Equipment (dry erase boards, flip charts, facilitator manuals computers, </a:t>
            </a:r>
            <a:r>
              <a:rPr lang="en-US" err="1"/>
              <a:t>etc</a:t>
            </a:r>
            <a:r>
              <a:rPr lang="en-US"/>
              <a:t>)</a:t>
            </a:r>
            <a:endParaRPr lang="en-US">
              <a:cs typeface="Calibri"/>
            </a:endParaRPr>
          </a:p>
          <a:p>
            <a:r>
              <a:rPr lang="en-US"/>
              <a:t>Staff</a:t>
            </a:r>
            <a:endParaRPr lang="en-US">
              <a:cs typeface="Calibri"/>
            </a:endParaRPr>
          </a:p>
          <a:p>
            <a:r>
              <a:rPr lang="en-US"/>
              <a:t>Training or consultation</a:t>
            </a:r>
            <a:endParaRPr lang="en-US">
              <a:cs typeface="Calibri"/>
            </a:endParaRPr>
          </a:p>
          <a:p>
            <a:r>
              <a:rPr lang="en-US"/>
              <a:t>Incentives for participants or volunteers</a:t>
            </a:r>
            <a:endParaRPr lang="en-US">
              <a:cs typeface="Calibri"/>
            </a:endParaRPr>
          </a:p>
          <a:p>
            <a:endParaRPr lang="en-US"/>
          </a:p>
          <a:p>
            <a:r>
              <a:rPr lang="en-US"/>
              <a:t>Second – once you’ve launched your EBP – what’s it going to take to stay operational? Take into consideration replenishing supplies, hiring and training new staff members as the program expands, employee benefits or employer taxes, travel reimbursements to staff delivering the model at various locations, and meeting spaces.</a:t>
            </a:r>
            <a:endParaRPr lang="en-US">
              <a:cs typeface="Calibri"/>
            </a:endParaRPr>
          </a:p>
          <a:p>
            <a:endParaRPr lang="en-US">
              <a:cs typeface="Calibri"/>
            </a:endParaRPr>
          </a:p>
          <a:p>
            <a:r>
              <a:rPr lang="en-US"/>
              <a:t>Also think about Cost efficiency – when we think about working smarter not harder we think about how to stretch our dollars and more efficiently use our funding. </a:t>
            </a:r>
            <a:endParaRPr lang="en-US">
              <a:cs typeface="Calibri"/>
            </a:endParaRPr>
          </a:p>
          <a:p>
            <a:r>
              <a:rPr lang="en-US"/>
              <a:t>Consider things like the location in which you’re delivering your EBP – is the cost of renting the space reasonable, are you or your staff traveling far to get there, does the location allow for program expansion over time or is the entity who is offering you space willing to contribute on an in-kind basis either volunteers or space to help with overhead costs</a:t>
            </a:r>
            <a:endParaRPr lang="en-US">
              <a:cs typeface="Calibri"/>
            </a:endParaRPr>
          </a:p>
          <a:p>
            <a:endParaRPr lang="en-US"/>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21</a:t>
            </a:fld>
            <a:endParaRPr lang="en-US"/>
          </a:p>
        </p:txBody>
      </p:sp>
    </p:spTree>
    <p:extLst>
      <p:ext uri="{BB962C8B-B14F-4D97-AF65-F5344CB8AC3E}">
        <p14:creationId xmlns:p14="http://schemas.microsoft.com/office/powerpoint/2010/main" val="85539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NW</a:t>
            </a:r>
            <a:endParaRPr lang="en-US"/>
          </a:p>
          <a:p>
            <a:endParaRPr lang="en-US">
              <a:cs typeface="Calibri"/>
            </a:endParaRPr>
          </a:p>
          <a:p>
            <a:r>
              <a:rPr lang="en-US"/>
              <a:t>When you start to think about some sources that can be used to sustain your EBP we start to thinking about two things - High priority, long-term funding sources and low priority, short term funding sources. </a:t>
            </a:r>
            <a:endParaRPr lang="en-US">
              <a:cs typeface="Calibri"/>
            </a:endParaRPr>
          </a:p>
          <a:p>
            <a:endParaRPr lang="en-US"/>
          </a:p>
          <a:p>
            <a:r>
              <a:rPr lang="en-US"/>
              <a:t>Examples of long term sources are things like the county needs based budget, school district dollars or medical assistance reimbursements</a:t>
            </a:r>
            <a:endParaRPr lang="en-US">
              <a:cs typeface="Calibri"/>
            </a:endParaRPr>
          </a:p>
          <a:p>
            <a:endParaRPr lang="en-US"/>
          </a:p>
          <a:p>
            <a:r>
              <a:rPr lang="en-US"/>
              <a:t>When we talk about short terms funding sources, these are the dollars that don’t last forever. Typically grants that are used as seed money to help cover the start up costs of a program, but that you know have a shelf life. Some grants to think about are those offered by:</a:t>
            </a:r>
            <a:endParaRPr lang="en-US">
              <a:cs typeface="Calibri"/>
            </a:endParaRPr>
          </a:p>
          <a:p>
            <a:pPr marL="171450" indent="-171450">
              <a:buFont typeface="Arial"/>
              <a:buChar char="•"/>
            </a:pPr>
            <a:r>
              <a:rPr lang="en-US"/>
              <a:t>The federal government like SAMHSA, HRSA</a:t>
            </a:r>
            <a:endParaRPr lang="en-US">
              <a:cs typeface="Calibri" panose="020F0502020204030204"/>
            </a:endParaRPr>
          </a:p>
          <a:p>
            <a:pPr marL="171450" indent="-171450">
              <a:buFont typeface="Arial"/>
              <a:buChar char="•"/>
            </a:pPr>
            <a:r>
              <a:rPr lang="en-US"/>
              <a:t>State grants such as the PCCD funding that many of you have or had</a:t>
            </a:r>
            <a:endParaRPr lang="en-US">
              <a:cs typeface="Calibri" panose="020F0502020204030204"/>
            </a:endParaRPr>
          </a:p>
          <a:p>
            <a:pPr marL="171450" indent="-171450">
              <a:buFont typeface="Arial"/>
              <a:buChar char="•"/>
            </a:pPr>
            <a:r>
              <a:rPr lang="en-US"/>
              <a:t>County funding such as block grants, Children and Youth or mental health dollars</a:t>
            </a:r>
            <a:endParaRPr lang="en-US">
              <a:cs typeface="Calibri" panose="020F0502020204030204"/>
            </a:endParaRPr>
          </a:p>
          <a:p>
            <a:pPr marL="171450" indent="-171450">
              <a:buFont typeface="Arial"/>
              <a:buChar char="•"/>
            </a:pPr>
            <a:r>
              <a:rPr lang="en-US"/>
              <a:t>Some communities have various Foundations that can make donations or offer grant opportunities</a:t>
            </a:r>
            <a:endParaRPr lang="en-US">
              <a:cs typeface="Calibri" panose="020F0502020204030204"/>
            </a:endParaRPr>
          </a:p>
          <a:p>
            <a:pPr marL="171450" indent="-171450">
              <a:buFont typeface="Arial"/>
              <a:buChar char="•"/>
            </a:pPr>
            <a:r>
              <a:rPr lang="en-US"/>
              <a:t>But there’s also the United Way or grants from larger corporations like manufacturers or hospitals</a:t>
            </a:r>
            <a:endParaRPr lang="en-US">
              <a:cs typeface="Calibri"/>
            </a:endParaRPr>
          </a:p>
          <a:p>
            <a:endParaRPr lang="en-US">
              <a:cs typeface="Calibri"/>
            </a:endParaRPr>
          </a:p>
          <a:p>
            <a:r>
              <a:rPr lang="en-US">
                <a:cs typeface="Calibri"/>
              </a:rPr>
              <a:t>Tips for success in pursuing funders: </a:t>
            </a:r>
            <a:endParaRPr lang="en-US"/>
          </a:p>
          <a:p>
            <a:pPr marL="171450" indent="-171450">
              <a:buFont typeface="Arial"/>
              <a:buChar char="•"/>
            </a:pPr>
            <a:r>
              <a:rPr lang="en-US"/>
              <a:t>Go for No – be confident when approaching potential funders and don't accept no for an </a:t>
            </a:r>
            <a:r>
              <a:rPr lang="en-US" err="1"/>
              <a:t>aswer</a:t>
            </a:r>
            <a:endParaRPr lang="en-US" err="1">
              <a:cs typeface="Calibri" panose="020F0502020204030204"/>
            </a:endParaRPr>
          </a:p>
          <a:p>
            <a:pPr marL="171450" indent="-171450">
              <a:buFont typeface="Arial"/>
              <a:buChar char="•"/>
            </a:pPr>
            <a:r>
              <a:rPr lang="en-US"/>
              <a:t>Build relationships (start early, this takes time) - relationships and partnerships are really important to success so don't neglect time to build relationships with key internal and external stakeholders</a:t>
            </a:r>
            <a:endParaRPr lang="en-US">
              <a:cs typeface="Calibri" panose="020F0502020204030204"/>
            </a:endParaRPr>
          </a:p>
          <a:p>
            <a:pPr marL="171450" indent="-171450">
              <a:buFont typeface="Arial"/>
              <a:buChar char="•"/>
            </a:pPr>
            <a:r>
              <a:rPr lang="en-US"/>
              <a:t>Diversify Funding – not all money needs to come from a single source</a:t>
            </a:r>
            <a:endParaRPr lang="en-US">
              <a:cs typeface="Calibri" panose="020F0502020204030204"/>
            </a:endParaRPr>
          </a:p>
          <a:p>
            <a:pPr marL="171450" indent="-171450">
              <a:buFont typeface="Arial"/>
              <a:buChar char="•"/>
            </a:pPr>
            <a:r>
              <a:rPr lang="en-US"/>
              <a:t>Pursue Grants that fit your mission (don't rely on them exclusively!)</a:t>
            </a:r>
            <a:endParaRPr lang="en-US">
              <a:cs typeface="Calibri" panose="020F0502020204030204"/>
            </a:endParaRPr>
          </a:p>
          <a:p>
            <a:pPr marL="171450" indent="-171450">
              <a:buFont typeface="Arial"/>
              <a:buChar char="•"/>
            </a:pPr>
            <a:r>
              <a:rPr lang="en-US"/>
              <a:t>Develop a committee for sustainability – intentionally discuss sustainability on a on-going basis</a:t>
            </a:r>
            <a:endParaRPr lang="en-US">
              <a:cs typeface="Calibri" panose="020F0502020204030204"/>
            </a:endParaRPr>
          </a:p>
          <a:p>
            <a:pPr marL="171450" indent="-171450">
              <a:buFont typeface="Arial"/>
              <a:buChar char="•"/>
            </a:pPr>
            <a:r>
              <a:rPr lang="en-US"/>
              <a:t>Ask individuals/businesses/</a:t>
            </a:r>
            <a:r>
              <a:rPr lang="en-US" err="1"/>
              <a:t>etc</a:t>
            </a:r>
            <a:r>
              <a:rPr lang="en-US"/>
              <a:t> - funding can come from anyone, any where so think about </a:t>
            </a:r>
            <a:r>
              <a:rPr lang="en-US" err="1"/>
              <a:t>indiviudals</a:t>
            </a:r>
            <a:r>
              <a:rPr lang="en-US"/>
              <a:t> and businesses who may have a vested </a:t>
            </a:r>
            <a:r>
              <a:rPr lang="en-US" err="1"/>
              <a:t>intersted</a:t>
            </a:r>
            <a:r>
              <a:rPr lang="en-US"/>
              <a:t> in supporting your mission and programming</a:t>
            </a:r>
            <a:endParaRPr lang="en-US" err="1">
              <a:cs typeface="Calibri" panose="020F0502020204030204"/>
            </a:endParaRPr>
          </a:p>
          <a:p>
            <a:pPr marL="171450" indent="-171450">
              <a:buFont typeface="Arial"/>
              <a:buChar char="•"/>
            </a:pPr>
            <a:r>
              <a:rPr lang="en-US"/>
              <a:t>Seek In Kind Contributions – who doesn't like it when someone is willing to work or contribute for FREE</a:t>
            </a:r>
            <a:endParaRPr lang="en-US">
              <a:cs typeface="Calibri" panose="020F0502020204030204"/>
            </a:endParaRPr>
          </a:p>
          <a:p>
            <a:pPr marL="171450" indent="-171450">
              <a:buFont typeface="Arial"/>
              <a:buChar char="•"/>
            </a:pPr>
            <a:r>
              <a:rPr lang="en-US"/>
              <a:t>Program Sponsorship</a:t>
            </a:r>
            <a:endParaRPr lang="en-US">
              <a:cs typeface="Calibri" panose="020F0502020204030204"/>
            </a:endParaRPr>
          </a:p>
          <a:p>
            <a:pPr marL="171450" indent="-171450">
              <a:buFont typeface="Arial"/>
              <a:buChar char="•"/>
            </a:pPr>
            <a:r>
              <a:rPr lang="en-US"/>
              <a:t>Collaborate/share resources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22</a:t>
            </a:fld>
            <a:endParaRPr lang="en-US"/>
          </a:p>
        </p:txBody>
      </p:sp>
    </p:spTree>
    <p:extLst>
      <p:ext uri="{BB962C8B-B14F-4D97-AF65-F5344CB8AC3E}">
        <p14:creationId xmlns:p14="http://schemas.microsoft.com/office/powerpoint/2010/main" val="2508225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NW</a:t>
            </a:r>
          </a:p>
          <a:p>
            <a:endParaRPr lang="en-US">
              <a:cs typeface="Calibri"/>
            </a:endParaRPr>
          </a:p>
          <a:p>
            <a:r>
              <a:rPr lang="en-US">
                <a:cs typeface="Calibri"/>
              </a:rPr>
              <a:t>On our EPIS </a:t>
            </a:r>
            <a:r>
              <a:rPr lang="en-US" err="1">
                <a:cs typeface="Calibri"/>
              </a:rPr>
              <a:t>webiste</a:t>
            </a:r>
            <a:r>
              <a:rPr lang="en-US">
                <a:cs typeface="Calibri"/>
              </a:rPr>
              <a:t> you'll find our sustainability planning checklist which has suggestion on how to navigate and strategize cost effective approaches to program delivery </a:t>
            </a:r>
          </a:p>
          <a:p>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23</a:t>
            </a:fld>
            <a:endParaRPr lang="en-US"/>
          </a:p>
        </p:txBody>
      </p:sp>
    </p:spTree>
    <p:extLst>
      <p:ext uri="{BB962C8B-B14F-4D97-AF65-F5344CB8AC3E}">
        <p14:creationId xmlns:p14="http://schemas.microsoft.com/office/powerpoint/2010/main" val="520886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HR-Thank Nicole.....So now we are going to talk about Program Implementation.</a:t>
            </a:r>
          </a:p>
        </p:txBody>
      </p:sp>
      <p:sp>
        <p:nvSpPr>
          <p:cNvPr id="4" name="Slide Number Placeholder 3"/>
          <p:cNvSpPr>
            <a:spLocks noGrp="1"/>
          </p:cNvSpPr>
          <p:nvPr>
            <p:ph type="sldNum" sz="quarter" idx="5"/>
          </p:nvPr>
        </p:nvSpPr>
        <p:spPr/>
        <p:txBody>
          <a:bodyPr/>
          <a:lstStyle/>
          <a:p>
            <a:fld id="{6EA13E11-5D4C-D842-9D54-CC5B6F2D805B}" type="slidenum">
              <a:rPr lang="en-US" smtClean="0"/>
              <a:t>24</a:t>
            </a:fld>
            <a:endParaRPr lang="en-US"/>
          </a:p>
        </p:txBody>
      </p:sp>
    </p:spTree>
    <p:extLst>
      <p:ext uri="{BB962C8B-B14F-4D97-AF65-F5344CB8AC3E}">
        <p14:creationId xmlns:p14="http://schemas.microsoft.com/office/powerpoint/2010/main" val="3545503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HR-An important part of program implementation is model fidelity. (Read slide)</a:t>
            </a:r>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25</a:t>
            </a:fld>
            <a:endParaRPr lang="en-US"/>
          </a:p>
        </p:txBody>
      </p:sp>
    </p:spTree>
    <p:extLst>
      <p:ext uri="{BB962C8B-B14F-4D97-AF65-F5344CB8AC3E}">
        <p14:creationId xmlns:p14="http://schemas.microsoft.com/office/powerpoint/2010/main" val="695873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HR</a:t>
            </a:r>
          </a:p>
          <a:p>
            <a:r>
              <a:rPr lang="en-US"/>
              <a:t>Many Evidence-based programs are manualized, and all have mechanisms for </a:t>
            </a:r>
            <a:r>
              <a:rPr lang="en-US" b="1"/>
              <a:t>clearly defining the core components that must be delivered to ensure outcomes.  </a:t>
            </a:r>
            <a:endParaRPr lang="en-US">
              <a:cs typeface="Calibri"/>
            </a:endParaRPr>
          </a:p>
          <a:p>
            <a:endParaRPr lang="en-US" b="1">
              <a:cs typeface="Calibri"/>
            </a:endParaRPr>
          </a:p>
          <a:p>
            <a:r>
              <a:rPr lang="en-US" b="1"/>
              <a:t>Many provide scripts for those that deliver the program, agendas to follow for sessions, and everything is so detailed because they are meant to be followed and not changed.  These manuals and required core components are what was delivered when program’s research was being conducted.  So if you change a curriculum or core component to make it your own, you aren’t delivering that evidence-based program, and then you may not see the positive outcomes that the actual program is researched and proven to have.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26</a:t>
            </a:fld>
            <a:endParaRPr lang="en-US"/>
          </a:p>
        </p:txBody>
      </p:sp>
    </p:spTree>
    <p:extLst>
      <p:ext uri="{BB962C8B-B14F-4D97-AF65-F5344CB8AC3E}">
        <p14:creationId xmlns:p14="http://schemas.microsoft.com/office/powerpoint/2010/main" val="1481327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HR-Here is an example of a logic model that EPIS created by working closely with the program developer.  EPIS tries to use a similar look and feel when creating logic models, however some programs may have logic models that look slightly different.</a:t>
            </a:r>
          </a:p>
          <a:p>
            <a:r>
              <a:rPr lang="en-US">
                <a:cs typeface="Calibri"/>
              </a:rPr>
              <a:t>Here we have an example for Functional Family Therapy or FFT.  Page 1 or the page to the left of the screen shows a more general visual for how to understand the flow of the program-so the program components and the expected short and long term outcomes.</a:t>
            </a:r>
          </a:p>
          <a:p>
            <a:r>
              <a:rPr lang="en-US">
                <a:cs typeface="Calibri"/>
              </a:rPr>
              <a:t>Page 2 shows the much more detailed, program-specific implementation information.  So you see the program components on the left-hand side in green, broken down.  You see how those program components include specific intervention strategies in white.  When the model is implemented with fidelity, you will see a decrease in the risk factors for your community and an increase in protective factors-which are in the orange box.  Again, leading to the short-term outcomes in purple and the long-term outcomes in teal.  We often refer to this as the "recipe" for the program.</a:t>
            </a:r>
          </a:p>
        </p:txBody>
      </p:sp>
      <p:sp>
        <p:nvSpPr>
          <p:cNvPr id="4" name="Slide Number Placeholder 3"/>
          <p:cNvSpPr>
            <a:spLocks noGrp="1"/>
          </p:cNvSpPr>
          <p:nvPr>
            <p:ph type="sldNum" sz="quarter" idx="5"/>
          </p:nvPr>
        </p:nvSpPr>
        <p:spPr/>
        <p:txBody>
          <a:bodyPr/>
          <a:lstStyle/>
          <a:p>
            <a:fld id="{6EA13E11-5D4C-D842-9D54-CC5B6F2D805B}" type="slidenum">
              <a:rPr lang="en-US" smtClean="0"/>
              <a:t>27</a:t>
            </a:fld>
            <a:endParaRPr lang="en-US"/>
          </a:p>
        </p:txBody>
      </p:sp>
    </p:spTree>
    <p:extLst>
      <p:ext uri="{BB962C8B-B14F-4D97-AF65-F5344CB8AC3E}">
        <p14:creationId xmlns:p14="http://schemas.microsoft.com/office/powerpoint/2010/main" val="831914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HR</a:t>
            </a:r>
          </a:p>
          <a:p>
            <a:r>
              <a:rPr lang="en-US"/>
              <a:t>Monitoring fidelity is an integral part of promoting model adherence, quality implementation, sustainability, and demonstrating program outcomes and impact.</a:t>
            </a:r>
          </a:p>
          <a:p>
            <a:r>
              <a:rPr lang="en-US" b="1"/>
              <a:t> </a:t>
            </a:r>
            <a:endParaRPr lang="en-US"/>
          </a:p>
          <a:p>
            <a:r>
              <a:rPr lang="en-US"/>
              <a:t>Adherence </a:t>
            </a:r>
            <a:r>
              <a:rPr lang="en-US" b="1" i="1"/>
              <a:t>(did the facilitator/practitioners deliver at least 75% of the core components and content as designed by the developer of the program?)</a:t>
            </a:r>
            <a:endParaRPr lang="en-US"/>
          </a:p>
          <a:p>
            <a:r>
              <a:rPr lang="en-US"/>
              <a:t>Duration </a:t>
            </a:r>
            <a:r>
              <a:rPr lang="en-US" b="1" i="1"/>
              <a:t>(were the lesson/sessions delivered with the correct amount of frequency, and for the recommended amount of time, to ensure all components and content can be covered- without extending services beyond what is required?)</a:t>
            </a:r>
            <a:endParaRPr lang="en-US"/>
          </a:p>
          <a:p>
            <a:r>
              <a:rPr lang="en-US"/>
              <a:t>Dosage </a:t>
            </a:r>
            <a:r>
              <a:rPr lang="en-US" b="1" i="1"/>
              <a:t>(did the participants receive enough of the program to ensure the best chance of a positive outcome?)</a:t>
            </a:r>
            <a:endParaRPr lang="en-US"/>
          </a:p>
          <a:p>
            <a:r>
              <a:rPr lang="en-US"/>
              <a:t>Quality of Delivery</a:t>
            </a:r>
            <a:r>
              <a:rPr lang="en-US" b="1"/>
              <a:t> </a:t>
            </a:r>
            <a:r>
              <a:rPr lang="en-US" b="1" i="1"/>
              <a:t>(did the facilitator/practitioner deliver lessons or core components skillfully, using the recommended approach, energy level, and engagement strategies?)</a:t>
            </a:r>
            <a:endParaRPr lang="en-US"/>
          </a:p>
          <a:p>
            <a:r>
              <a:rPr lang="en-US"/>
              <a:t>Participant Engagement </a:t>
            </a:r>
            <a:r>
              <a:rPr lang="en-US" b="1" i="1"/>
              <a:t>(were the program participants engaged in the lesson or sessions)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28</a:t>
            </a:fld>
            <a:endParaRPr lang="en-US"/>
          </a:p>
        </p:txBody>
      </p:sp>
    </p:spTree>
    <p:extLst>
      <p:ext uri="{BB962C8B-B14F-4D97-AF65-F5344CB8AC3E}">
        <p14:creationId xmlns:p14="http://schemas.microsoft.com/office/powerpoint/2010/main" val="1698142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HR</a:t>
            </a:r>
          </a:p>
          <a:p>
            <a:r>
              <a:rPr lang="en-US">
                <a:cs typeface="Calibri"/>
              </a:rPr>
              <a:t>(Read slide)</a:t>
            </a:r>
          </a:p>
          <a:p>
            <a:r>
              <a:rPr lang="en-US">
                <a:cs typeface="Calibri"/>
              </a:rPr>
              <a:t>Mention that some sites mailed program materials/ kits to participants to increase virtual engagement/ participation. </a:t>
            </a:r>
            <a:endParaRPr lang="en-US"/>
          </a:p>
          <a:p>
            <a:r>
              <a:rPr lang="en-US">
                <a:cs typeface="Calibri"/>
              </a:rPr>
              <a:t>More frequent Learning Community meetings to share how others were address barriers and creative ways to overcome challenges.</a:t>
            </a:r>
          </a:p>
        </p:txBody>
      </p:sp>
      <p:sp>
        <p:nvSpPr>
          <p:cNvPr id="4" name="Slide Number Placeholder 3"/>
          <p:cNvSpPr>
            <a:spLocks noGrp="1"/>
          </p:cNvSpPr>
          <p:nvPr>
            <p:ph type="sldNum" sz="quarter" idx="5"/>
          </p:nvPr>
        </p:nvSpPr>
        <p:spPr/>
        <p:txBody>
          <a:bodyPr/>
          <a:lstStyle/>
          <a:p>
            <a:fld id="{6EA13E11-5D4C-D842-9D54-CC5B6F2D805B}" type="slidenum">
              <a:rPr lang="en-US" smtClean="0"/>
              <a:t>29</a:t>
            </a:fld>
            <a:endParaRPr lang="en-US"/>
          </a:p>
        </p:txBody>
      </p:sp>
    </p:spTree>
    <p:extLst>
      <p:ext uri="{BB962C8B-B14F-4D97-AF65-F5344CB8AC3E}">
        <p14:creationId xmlns:p14="http://schemas.microsoft.com/office/powerpoint/2010/main" val="3325981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HR</a:t>
            </a:r>
          </a:p>
          <a:p>
            <a:r>
              <a:rPr lang="en-US">
                <a:cs typeface="Calibri"/>
              </a:rPr>
              <a:t>Have 1 person introduce all</a:t>
            </a:r>
            <a:endParaRPr lang="en-US"/>
          </a:p>
        </p:txBody>
      </p:sp>
      <p:sp>
        <p:nvSpPr>
          <p:cNvPr id="4" name="Slide Number Placeholder 3"/>
          <p:cNvSpPr>
            <a:spLocks noGrp="1"/>
          </p:cNvSpPr>
          <p:nvPr>
            <p:ph type="sldNum" sz="quarter" idx="5"/>
          </p:nvPr>
        </p:nvSpPr>
        <p:spPr/>
        <p:txBody>
          <a:bodyPr/>
          <a:lstStyle/>
          <a:p>
            <a:fld id="{6EA13E11-5D4C-D842-9D54-CC5B6F2D805B}" type="slidenum">
              <a:rPr lang="en-US" smtClean="0"/>
              <a:t>3</a:t>
            </a:fld>
            <a:endParaRPr lang="en-US"/>
          </a:p>
        </p:txBody>
      </p:sp>
    </p:spTree>
    <p:extLst>
      <p:ext uri="{BB962C8B-B14F-4D97-AF65-F5344CB8AC3E}">
        <p14:creationId xmlns:p14="http://schemas.microsoft.com/office/powerpoint/2010/main" val="2415969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u="sng"/>
              <a:t>HR-(Read slide)</a:t>
            </a:r>
          </a:p>
          <a:p>
            <a:pPr lvl="1"/>
            <a:r>
              <a:rPr lang="en-US">
                <a:cs typeface="Calibri"/>
              </a:rPr>
              <a:t>Privacy for virtual sessions when participant are in their homes is limited. </a:t>
            </a:r>
          </a:p>
          <a:p>
            <a:pPr lvl="1"/>
            <a:r>
              <a:rPr lang="en-US">
                <a:cs typeface="Calibri"/>
              </a:rPr>
              <a:t>Difficult to create a safe space for sharing because participants don't know who's listening on virtual sessions.</a:t>
            </a:r>
          </a:p>
          <a:p>
            <a:pPr lvl="1"/>
            <a:r>
              <a:rPr lang="en-US">
                <a:cs typeface="Calibri"/>
              </a:rPr>
              <a:t>Choosing a HIPAA compliant platform to conduct group sessions was difficult. </a:t>
            </a:r>
          </a:p>
        </p:txBody>
      </p:sp>
      <p:sp>
        <p:nvSpPr>
          <p:cNvPr id="4" name="Slide Number Placeholder 3"/>
          <p:cNvSpPr>
            <a:spLocks noGrp="1"/>
          </p:cNvSpPr>
          <p:nvPr>
            <p:ph type="sldNum" sz="quarter" idx="5"/>
          </p:nvPr>
        </p:nvSpPr>
        <p:spPr/>
        <p:txBody>
          <a:bodyPr/>
          <a:lstStyle/>
          <a:p>
            <a:fld id="{6EA13E11-5D4C-D842-9D54-CC5B6F2D805B}" type="slidenum">
              <a:rPr lang="en-US" smtClean="0"/>
              <a:t>30</a:t>
            </a:fld>
            <a:endParaRPr lang="en-US"/>
          </a:p>
        </p:txBody>
      </p:sp>
    </p:spTree>
    <p:extLst>
      <p:ext uri="{BB962C8B-B14F-4D97-AF65-F5344CB8AC3E}">
        <p14:creationId xmlns:p14="http://schemas.microsoft.com/office/powerpoint/2010/main" val="1588696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HR-I mentioned earlier that we often refer to the logic model as the "recipe" for a program.  So I have this analogy that I want to share with you. So think about a recipe for baking or cooking something.  We know that recipes include different ingredients in different amounts or measurements.</a:t>
            </a:r>
          </a:p>
        </p:txBody>
      </p:sp>
      <p:sp>
        <p:nvSpPr>
          <p:cNvPr id="4" name="Slide Number Placeholder 3"/>
          <p:cNvSpPr>
            <a:spLocks noGrp="1"/>
          </p:cNvSpPr>
          <p:nvPr>
            <p:ph type="sldNum" sz="quarter" idx="5"/>
          </p:nvPr>
        </p:nvSpPr>
        <p:spPr/>
        <p:txBody>
          <a:bodyPr/>
          <a:lstStyle/>
          <a:p>
            <a:fld id="{6EA13E11-5D4C-D842-9D54-CC5B6F2D805B}" type="slidenum">
              <a:rPr lang="en-US" smtClean="0"/>
              <a:t>31</a:t>
            </a:fld>
            <a:endParaRPr lang="en-US"/>
          </a:p>
        </p:txBody>
      </p:sp>
    </p:spTree>
    <p:extLst>
      <p:ext uri="{BB962C8B-B14F-4D97-AF65-F5344CB8AC3E}">
        <p14:creationId xmlns:p14="http://schemas.microsoft.com/office/powerpoint/2010/main" val="1768574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HR-When we follow the recipe and add all ingredients and measurements exactly as directed, we get the end result that we are expecting.  So in this example the </a:t>
            </a:r>
            <a:r>
              <a:rPr lang="en-US" err="1">
                <a:cs typeface="Calibri"/>
              </a:rPr>
              <a:t>spongebob</a:t>
            </a:r>
            <a:r>
              <a:rPr lang="en-US">
                <a:cs typeface="Calibri"/>
              </a:rPr>
              <a:t> cake.</a:t>
            </a:r>
          </a:p>
        </p:txBody>
      </p:sp>
      <p:sp>
        <p:nvSpPr>
          <p:cNvPr id="4" name="Slide Number Placeholder 3"/>
          <p:cNvSpPr>
            <a:spLocks noGrp="1"/>
          </p:cNvSpPr>
          <p:nvPr>
            <p:ph type="sldNum" sz="quarter" idx="5"/>
          </p:nvPr>
        </p:nvSpPr>
        <p:spPr/>
        <p:txBody>
          <a:bodyPr/>
          <a:lstStyle/>
          <a:p>
            <a:fld id="{6EA13E11-5D4C-D842-9D54-CC5B6F2D805B}" type="slidenum">
              <a:rPr lang="en-US" smtClean="0"/>
              <a:t>32</a:t>
            </a:fld>
            <a:endParaRPr lang="en-US"/>
          </a:p>
        </p:txBody>
      </p:sp>
    </p:spTree>
    <p:extLst>
      <p:ext uri="{BB962C8B-B14F-4D97-AF65-F5344CB8AC3E}">
        <p14:creationId xmlns:p14="http://schemas.microsoft.com/office/powerpoint/2010/main" val="2437737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HR-If we don't follow the recipe-maybe we don't have the ingredients that the recipe calls for so we decide to use alternative ingredients or we add too much or too little of some of the ingredients.</a:t>
            </a:r>
          </a:p>
        </p:txBody>
      </p:sp>
      <p:sp>
        <p:nvSpPr>
          <p:cNvPr id="4" name="Slide Number Placeholder 3"/>
          <p:cNvSpPr>
            <a:spLocks noGrp="1"/>
          </p:cNvSpPr>
          <p:nvPr>
            <p:ph type="sldNum" sz="quarter" idx="5"/>
          </p:nvPr>
        </p:nvSpPr>
        <p:spPr/>
        <p:txBody>
          <a:bodyPr/>
          <a:lstStyle/>
          <a:p>
            <a:fld id="{6EA13E11-5D4C-D842-9D54-CC5B6F2D805B}" type="slidenum">
              <a:rPr lang="en-US" smtClean="0"/>
              <a:t>33</a:t>
            </a:fld>
            <a:endParaRPr lang="en-US"/>
          </a:p>
        </p:txBody>
      </p:sp>
    </p:spTree>
    <p:extLst>
      <p:ext uri="{BB962C8B-B14F-4D97-AF65-F5344CB8AC3E}">
        <p14:creationId xmlns:p14="http://schemas.microsoft.com/office/powerpoint/2010/main" val="3627981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HR-We may end up with a cake that doesn't look like a cake, doesn't taste like a cake, or isn't even close to what we were hoping for or expecting.  Same thing with evidence-based programs.  In order to achieve the expected outcomes, we need to remain mindful of the recipe-or fidelity to the model!</a:t>
            </a:r>
          </a:p>
          <a:p>
            <a:r>
              <a:rPr lang="en-US">
                <a:cs typeface="Calibri"/>
              </a:rPr>
              <a:t>So.....YES, adaptations for your community or those who are part of your program will occur.. But....working with the program developer or consultant to discuss any adaptations is important.  The key is to balance fidelity and adaptation!</a:t>
            </a:r>
            <a:endParaRPr lang="en-US"/>
          </a:p>
        </p:txBody>
      </p:sp>
      <p:sp>
        <p:nvSpPr>
          <p:cNvPr id="4" name="Slide Number Placeholder 3"/>
          <p:cNvSpPr>
            <a:spLocks noGrp="1"/>
          </p:cNvSpPr>
          <p:nvPr>
            <p:ph type="sldNum" sz="quarter" idx="5"/>
          </p:nvPr>
        </p:nvSpPr>
        <p:spPr/>
        <p:txBody>
          <a:bodyPr/>
          <a:lstStyle/>
          <a:p>
            <a:fld id="{6EA13E11-5D4C-D842-9D54-CC5B6F2D805B}" type="slidenum">
              <a:rPr lang="en-US" smtClean="0"/>
              <a:t>34</a:t>
            </a:fld>
            <a:endParaRPr lang="en-US"/>
          </a:p>
        </p:txBody>
      </p:sp>
    </p:spTree>
    <p:extLst>
      <p:ext uri="{BB962C8B-B14F-4D97-AF65-F5344CB8AC3E}">
        <p14:creationId xmlns:p14="http://schemas.microsoft.com/office/powerpoint/2010/main" val="1869118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JJ</a:t>
            </a:r>
            <a:endParaRPr lang="en-US"/>
          </a:p>
          <a:p>
            <a:endParaRPr lang="en-US">
              <a:cs typeface="Calibri"/>
            </a:endParaRPr>
          </a:p>
          <a:p>
            <a:r>
              <a:rPr lang="en-US">
                <a:cs typeface="Calibri"/>
              </a:rPr>
              <a:t>Monitoring Impact and Outcomes.  Now why is this so important?  Well, </a:t>
            </a:r>
            <a:r>
              <a:rPr lang="en-US" err="1">
                <a:cs typeface="Calibri"/>
              </a:rPr>
              <a:t>rhis</a:t>
            </a:r>
            <a:r>
              <a:rPr lang="en-US">
                <a:cs typeface="Calibri"/>
              </a:rPr>
              <a:t> is exactly how you KNOW the programs or services that are being implemented, ARE in fact having a positive impact on those that are participating in them.  That you are collecting your data and understanding it - both short and long-term data reviews will inform your future decisions.  Data collection, information gathering, monitoring impact and outcomes of evidence-based programming is absolutely essential!</a:t>
            </a:r>
            <a:endParaRPr lang="en-US">
              <a:ea typeface="Calibri"/>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35</a:t>
            </a:fld>
            <a:endParaRPr lang="en-US"/>
          </a:p>
        </p:txBody>
      </p:sp>
    </p:spTree>
    <p:extLst>
      <p:ext uri="{BB962C8B-B14F-4D97-AF65-F5344CB8AC3E}">
        <p14:creationId xmlns:p14="http://schemas.microsoft.com/office/powerpoint/2010/main" val="672146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JJ</a:t>
            </a:r>
          </a:p>
          <a:p>
            <a:endParaRPr lang="en-US">
              <a:ea typeface="Calibri"/>
              <a:cs typeface="Calibri"/>
            </a:endParaRPr>
          </a:p>
          <a:p>
            <a:r>
              <a:rPr lang="en-US">
                <a:ea typeface="Calibri"/>
                <a:cs typeface="Calibri"/>
              </a:rPr>
              <a:t>Let's take a look at this comic.  There are two gentlemen, flooded in paperwork and the one gentleman says to the other, 'Get all the information you can, we'll think of a use for it later.'  It seems quite chaotic doesn't it??  And clearly, there is no purpose to all of the information and paperwork that they are gathering.  This is NOT what we want to encourage at all.  There should be a purpose to the data and information you are collecting for your programming.</a:t>
            </a:r>
          </a:p>
        </p:txBody>
      </p:sp>
      <p:sp>
        <p:nvSpPr>
          <p:cNvPr id="4" name="Slide Number Placeholder 3"/>
          <p:cNvSpPr>
            <a:spLocks noGrp="1"/>
          </p:cNvSpPr>
          <p:nvPr>
            <p:ph type="sldNum" sz="quarter" idx="5"/>
          </p:nvPr>
        </p:nvSpPr>
        <p:spPr/>
        <p:txBody>
          <a:bodyPr/>
          <a:lstStyle/>
          <a:p>
            <a:fld id="{6EA13E11-5D4C-D842-9D54-CC5B6F2D805B}" type="slidenum">
              <a:rPr lang="en-US" smtClean="0"/>
              <a:t>36</a:t>
            </a:fld>
            <a:endParaRPr lang="en-US"/>
          </a:p>
        </p:txBody>
      </p:sp>
    </p:spTree>
    <p:extLst>
      <p:ext uri="{BB962C8B-B14F-4D97-AF65-F5344CB8AC3E}">
        <p14:creationId xmlns:p14="http://schemas.microsoft.com/office/powerpoint/2010/main" val="1102699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JJ</a:t>
            </a:r>
          </a:p>
          <a:p>
            <a:endParaRPr lang="en-US">
              <a:ea typeface="Calibri"/>
              <a:cs typeface="Calibri"/>
            </a:endParaRPr>
          </a:p>
          <a:p>
            <a:r>
              <a:rPr lang="en-US">
                <a:ea typeface="Calibri"/>
                <a:cs typeface="Calibri"/>
              </a:rPr>
              <a:t>I have another comic to share.  This person is saying.. Hear No data, see no data, do no math.. This person wants to trust their gut.  </a:t>
            </a:r>
          </a:p>
          <a:p>
            <a:endParaRPr lang="en-US">
              <a:ea typeface="Calibri"/>
              <a:cs typeface="Calibri"/>
            </a:endParaRPr>
          </a:p>
          <a:p>
            <a:r>
              <a:rPr lang="en-US">
                <a:ea typeface="Calibri"/>
                <a:cs typeface="Calibri"/>
              </a:rPr>
              <a:t>This too is NOT what we want.  We strive to support communities, agencies and schools in making data-driven decisions along with their strategic planning.  There's certainly a balance between the two comics.</a:t>
            </a:r>
          </a:p>
        </p:txBody>
      </p:sp>
      <p:sp>
        <p:nvSpPr>
          <p:cNvPr id="4" name="Slide Number Placeholder 3"/>
          <p:cNvSpPr>
            <a:spLocks noGrp="1"/>
          </p:cNvSpPr>
          <p:nvPr>
            <p:ph type="sldNum" sz="quarter" idx="5"/>
          </p:nvPr>
        </p:nvSpPr>
        <p:spPr/>
        <p:txBody>
          <a:bodyPr/>
          <a:lstStyle/>
          <a:p>
            <a:fld id="{6EA13E11-5D4C-D842-9D54-CC5B6F2D805B}" type="slidenum">
              <a:rPr lang="en-US" smtClean="0"/>
              <a:t>37</a:t>
            </a:fld>
            <a:endParaRPr lang="en-US"/>
          </a:p>
        </p:txBody>
      </p:sp>
    </p:spTree>
    <p:extLst>
      <p:ext uri="{BB962C8B-B14F-4D97-AF65-F5344CB8AC3E}">
        <p14:creationId xmlns:p14="http://schemas.microsoft.com/office/powerpoint/2010/main" val="2343051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JJ</a:t>
            </a:r>
          </a:p>
          <a:p>
            <a:endParaRPr lang="en-US">
              <a:ea typeface="Calibri"/>
              <a:cs typeface="Calibri"/>
            </a:endParaRPr>
          </a:p>
          <a:p>
            <a:r>
              <a:rPr lang="en-US">
                <a:ea typeface="Calibri"/>
                <a:cs typeface="Calibri"/>
              </a:rPr>
              <a:t>We want to ensure what we are gathering, is useful and meaningful.</a:t>
            </a:r>
          </a:p>
        </p:txBody>
      </p:sp>
      <p:sp>
        <p:nvSpPr>
          <p:cNvPr id="4" name="Slide Number Placeholder 3"/>
          <p:cNvSpPr>
            <a:spLocks noGrp="1"/>
          </p:cNvSpPr>
          <p:nvPr>
            <p:ph type="sldNum" sz="quarter" idx="5"/>
          </p:nvPr>
        </p:nvSpPr>
        <p:spPr/>
        <p:txBody>
          <a:bodyPr/>
          <a:lstStyle/>
          <a:p>
            <a:fld id="{6EA13E11-5D4C-D842-9D54-CC5B6F2D805B}" type="slidenum">
              <a:rPr lang="en-US" smtClean="0"/>
              <a:t>38</a:t>
            </a:fld>
            <a:endParaRPr lang="en-US"/>
          </a:p>
        </p:txBody>
      </p:sp>
    </p:spTree>
    <p:extLst>
      <p:ext uri="{BB962C8B-B14F-4D97-AF65-F5344CB8AC3E}">
        <p14:creationId xmlns:p14="http://schemas.microsoft.com/office/powerpoint/2010/main" val="3512163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JJ</a:t>
            </a:r>
          </a:p>
          <a:p>
            <a:endParaRPr lang="en-US">
              <a:ea typeface="Calibri"/>
              <a:cs typeface="Calibri"/>
            </a:endParaRPr>
          </a:p>
          <a:p>
            <a:r>
              <a:rPr lang="en-US">
                <a:ea typeface="Calibri"/>
                <a:cs typeface="Calibri"/>
              </a:rPr>
              <a:t>It's good to know what are the different types of ways to collect data and information for your program.  In front of you lists types of evidence that can be conducted from the weakest to the strongest forms.  Let's start at the top, anecdotal evidence....</a:t>
            </a:r>
          </a:p>
          <a:p>
            <a:endParaRPr lang="en-US">
              <a:ea typeface="Calibri"/>
              <a:cs typeface="Calibri"/>
            </a:endParaRPr>
          </a:p>
          <a:p>
            <a:r>
              <a:rPr lang="en-US">
                <a:ea typeface="Calibri"/>
                <a:cs typeface="Calibri"/>
              </a:rPr>
              <a:t>You may be using one of these types or a combination of them.  But they are all important within the implementation science world when we are looking into what evidence is out there to support the outcomes that we are trying to achieve.  PLUS, what do we want to collect at the community or school level to know what we are doing - is meeting our own targeted goals.</a:t>
            </a:r>
          </a:p>
        </p:txBody>
      </p:sp>
      <p:sp>
        <p:nvSpPr>
          <p:cNvPr id="4" name="Slide Number Placeholder 3"/>
          <p:cNvSpPr>
            <a:spLocks noGrp="1"/>
          </p:cNvSpPr>
          <p:nvPr>
            <p:ph type="sldNum" sz="quarter" idx="5"/>
          </p:nvPr>
        </p:nvSpPr>
        <p:spPr/>
        <p:txBody>
          <a:bodyPr/>
          <a:lstStyle/>
          <a:p>
            <a:fld id="{6EA13E11-5D4C-D842-9D54-CC5B6F2D805B}" type="slidenum">
              <a:rPr lang="en-US" smtClean="0"/>
              <a:t>39</a:t>
            </a:fld>
            <a:endParaRPr lang="en-US"/>
          </a:p>
        </p:txBody>
      </p:sp>
    </p:spTree>
    <p:extLst>
      <p:ext uri="{BB962C8B-B14F-4D97-AF65-F5344CB8AC3E}">
        <p14:creationId xmlns:p14="http://schemas.microsoft.com/office/powerpoint/2010/main" val="1964256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HR</a:t>
            </a:r>
          </a:p>
        </p:txBody>
      </p:sp>
      <p:sp>
        <p:nvSpPr>
          <p:cNvPr id="4" name="Slide Number Placeholder 3"/>
          <p:cNvSpPr>
            <a:spLocks noGrp="1"/>
          </p:cNvSpPr>
          <p:nvPr>
            <p:ph type="sldNum" sz="quarter" idx="5"/>
          </p:nvPr>
        </p:nvSpPr>
        <p:spPr/>
        <p:txBody>
          <a:bodyPr/>
          <a:lstStyle/>
          <a:p>
            <a:fld id="{6EA13E11-5D4C-D842-9D54-CC5B6F2D805B}" type="slidenum">
              <a:rPr lang="en-US" smtClean="0"/>
              <a:t>4</a:t>
            </a:fld>
            <a:endParaRPr lang="en-US"/>
          </a:p>
        </p:txBody>
      </p:sp>
    </p:spTree>
    <p:extLst>
      <p:ext uri="{BB962C8B-B14F-4D97-AF65-F5344CB8AC3E}">
        <p14:creationId xmlns:p14="http://schemas.microsoft.com/office/powerpoint/2010/main" val="713595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JJ</a:t>
            </a:r>
          </a:p>
          <a:p>
            <a:endParaRPr lang="en-US">
              <a:ea typeface="Calibri"/>
              <a:cs typeface="Calibri"/>
            </a:endParaRPr>
          </a:p>
          <a:p>
            <a:r>
              <a:rPr lang="en-US">
                <a:ea typeface="Calibri"/>
                <a:cs typeface="Calibri"/>
              </a:rPr>
              <a:t>We aren't going to get into the data collection processes that are in place for each of the programs on our menu today...  but we wanted to highlight that we have built standardized data collection resources for the programs on our menu and we strive to be able to better assess both process measures and outcomes measures when it comes to program implementation.  Process measures help to understand your program's reach and the quality of your program delivery.  Outcome Measures help to understand the impact of the program for those that participated in it.  </a:t>
            </a:r>
          </a:p>
          <a:p>
            <a:endParaRPr lang="en-US">
              <a:ea typeface="Calibri"/>
              <a:cs typeface="Calibri"/>
            </a:endParaRPr>
          </a:p>
          <a:p>
            <a:r>
              <a:rPr lang="en-US">
                <a:ea typeface="Calibri"/>
                <a:cs typeface="Calibri"/>
              </a:rPr>
              <a:t>Knowing these pieces of information, taking pause to understand these data points, will inform you on funding and other key decisions for programming. </a:t>
            </a:r>
            <a:endParaRPr lang="en-US"/>
          </a:p>
        </p:txBody>
      </p:sp>
      <p:sp>
        <p:nvSpPr>
          <p:cNvPr id="4" name="Slide Number Placeholder 3"/>
          <p:cNvSpPr>
            <a:spLocks noGrp="1"/>
          </p:cNvSpPr>
          <p:nvPr>
            <p:ph type="sldNum" sz="quarter" idx="5"/>
          </p:nvPr>
        </p:nvSpPr>
        <p:spPr/>
        <p:txBody>
          <a:bodyPr/>
          <a:lstStyle/>
          <a:p>
            <a:fld id="{6EA13E11-5D4C-D842-9D54-CC5B6F2D805B}" type="slidenum">
              <a:rPr lang="en-US" smtClean="0"/>
              <a:t>40</a:t>
            </a:fld>
            <a:endParaRPr lang="en-US"/>
          </a:p>
        </p:txBody>
      </p:sp>
    </p:spTree>
    <p:extLst>
      <p:ext uri="{BB962C8B-B14F-4D97-AF65-F5344CB8AC3E}">
        <p14:creationId xmlns:p14="http://schemas.microsoft.com/office/powerpoint/2010/main" val="2953653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JJ</a:t>
            </a:r>
          </a:p>
          <a:p>
            <a:r>
              <a:rPr lang="en-US">
                <a:ea typeface="Calibri"/>
                <a:cs typeface="Calibri"/>
              </a:rPr>
              <a:t>As you are collecting program data, it should be shared out and here are three primary reasons in doing so and collaborating with internal and external stakeholders... (read slide)  </a:t>
            </a:r>
          </a:p>
          <a:p>
            <a:endParaRPr lang="en-US">
              <a:ea typeface="Calibri"/>
              <a:cs typeface="Calibri"/>
            </a:endParaRPr>
          </a:p>
          <a:p>
            <a:r>
              <a:rPr lang="en-US">
                <a:ea typeface="Calibri"/>
                <a:cs typeface="Calibri"/>
              </a:rPr>
              <a:t>Nicole will now take us through more in relation to key stakeholders.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41</a:t>
            </a:fld>
            <a:endParaRPr lang="en-US"/>
          </a:p>
        </p:txBody>
      </p:sp>
    </p:spTree>
    <p:extLst>
      <p:ext uri="{BB962C8B-B14F-4D97-AF65-F5344CB8AC3E}">
        <p14:creationId xmlns:p14="http://schemas.microsoft.com/office/powerpoint/2010/main" val="33325774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NW</a:t>
            </a:r>
          </a:p>
          <a:p>
            <a:endParaRPr lang="en-US"/>
          </a:p>
          <a:p>
            <a:r>
              <a:rPr lang="en-US"/>
              <a:t>Engaging and collaborating with your stakeholders is important because </a:t>
            </a:r>
            <a:endParaRPr lang="en-US">
              <a:cs typeface="Calibri"/>
            </a:endParaRPr>
          </a:p>
          <a:p>
            <a:endParaRPr lang="en-US">
              <a:cs typeface="Calibri"/>
            </a:endParaRPr>
          </a:p>
          <a:p>
            <a:pPr marL="171450" indent="-171450">
              <a:buFont typeface="Arial"/>
              <a:buChar char="•"/>
            </a:pPr>
            <a:r>
              <a:rPr lang="en-US"/>
              <a:t>They understand a variety of conditions of your community at any given moment</a:t>
            </a:r>
            <a:endParaRPr lang="en-US">
              <a:cs typeface="Calibri" panose="020F0502020204030204"/>
            </a:endParaRPr>
          </a:p>
          <a:p>
            <a:pPr marL="171450" indent="-171450">
              <a:buFont typeface="Arial"/>
              <a:buChar char="•"/>
            </a:pPr>
            <a:r>
              <a:rPr lang="en-US"/>
              <a:t>Possess a wealth of diverse information</a:t>
            </a:r>
            <a:endParaRPr lang="en-US">
              <a:cs typeface="Calibri" panose="020F0502020204030204"/>
            </a:endParaRPr>
          </a:p>
          <a:p>
            <a:pPr marL="171450" indent="-171450">
              <a:buFont typeface="Arial"/>
              <a:buChar char="•"/>
            </a:pPr>
            <a:r>
              <a:rPr lang="en-US"/>
              <a:t>They offer Multiple outlets to promote your reputation of providing high-quality evidence-based programming</a:t>
            </a:r>
            <a:endParaRPr lang="en-US">
              <a:cs typeface="Calibri" panose="020F0502020204030204"/>
            </a:endParaRPr>
          </a:p>
          <a:p>
            <a:pPr marL="171450" indent="-171450">
              <a:buFont typeface="Arial"/>
              <a:buChar char="•"/>
            </a:pPr>
            <a:r>
              <a:rPr lang="en-US"/>
              <a:t>Collaboration and communication helps us Build relationships across different sectors – really enhancing opportunities for having a systemic impact</a:t>
            </a:r>
            <a:endParaRPr lang="en-US">
              <a:cs typeface="Calibri" panose="020F0502020204030204"/>
            </a:endParaRPr>
          </a:p>
          <a:p>
            <a:pPr marL="171450" indent="-171450">
              <a:buFont typeface="Arial"/>
              <a:buChar char="•"/>
            </a:pPr>
            <a:r>
              <a:rPr lang="en-US"/>
              <a:t>And lastly – engaging stakeholders can provide you a better understanding of community priorities and the priorities of those stakeholders</a:t>
            </a: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42</a:t>
            </a:fld>
            <a:endParaRPr lang="en-US"/>
          </a:p>
        </p:txBody>
      </p:sp>
    </p:spTree>
    <p:extLst>
      <p:ext uri="{BB962C8B-B14F-4D97-AF65-F5344CB8AC3E}">
        <p14:creationId xmlns:p14="http://schemas.microsoft.com/office/powerpoint/2010/main" val="4256855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NW</a:t>
            </a:r>
          </a:p>
          <a:p>
            <a:endParaRPr lang="en-US">
              <a:cs typeface="Calibri"/>
            </a:endParaRPr>
          </a:p>
          <a:p>
            <a:r>
              <a:rPr lang="en-US"/>
              <a:t>When we talk about engagement we're referring to The process of working collaboratively with and through groups of people affiliated by geographic proximity, special interest, or similar situations to address issues affecting the wellbeing of those people.</a:t>
            </a:r>
            <a:endParaRPr lang="en-US">
              <a:cs typeface="Calibri"/>
            </a:endParaRPr>
          </a:p>
          <a:p>
            <a:endParaRPr lang="en-US"/>
          </a:p>
          <a:p>
            <a:r>
              <a:rPr lang="en-US"/>
              <a:t>And when we expand this concept and talk about Community engagement – it's a way of communicating and working alongside </a:t>
            </a:r>
            <a:r>
              <a:rPr lang="en-US" err="1"/>
              <a:t>indiviudals</a:t>
            </a:r>
            <a:r>
              <a:rPr lang="en-US"/>
              <a:t> – It ensures that community members have access to valued social settings and activities, feel that they are able to contribute meaningfully to those activities, and develop functional capabilities that enable them to participate fully. This is the idea that we work together to hear what the community's needs are rather than assume we know because </a:t>
            </a:r>
            <a:r>
              <a:rPr lang="en-US" err="1"/>
              <a:t>progamming</a:t>
            </a:r>
            <a:r>
              <a:rPr lang="en-US"/>
              <a:t> is much more likely to be successful when it aligns with what the community values and needs.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43</a:t>
            </a:fld>
            <a:endParaRPr lang="en-US"/>
          </a:p>
        </p:txBody>
      </p:sp>
    </p:spTree>
    <p:extLst>
      <p:ext uri="{BB962C8B-B14F-4D97-AF65-F5344CB8AC3E}">
        <p14:creationId xmlns:p14="http://schemas.microsoft.com/office/powerpoint/2010/main" val="3800396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NW</a:t>
            </a:r>
          </a:p>
          <a:p>
            <a:endParaRPr lang="en-US">
              <a:cs typeface="Calibri"/>
            </a:endParaRPr>
          </a:p>
          <a:p>
            <a:r>
              <a:rPr lang="en-US">
                <a:cs typeface="Calibri"/>
              </a:rPr>
              <a:t>When communicating with your stakeholders don't forget to do it often – talk about the process – discuss any challenges or barriers – and share your outcomes and the impact the program is having – but the key here is to do it on a regular basis so folks are always thinking about it, advocating for it and promoting it. </a:t>
            </a:r>
          </a:p>
        </p:txBody>
      </p:sp>
      <p:sp>
        <p:nvSpPr>
          <p:cNvPr id="4" name="Slide Number Placeholder 3"/>
          <p:cNvSpPr>
            <a:spLocks noGrp="1"/>
          </p:cNvSpPr>
          <p:nvPr>
            <p:ph type="sldNum" sz="quarter" idx="5"/>
          </p:nvPr>
        </p:nvSpPr>
        <p:spPr/>
        <p:txBody>
          <a:bodyPr/>
          <a:lstStyle/>
          <a:p>
            <a:fld id="{6EA13E11-5D4C-D842-9D54-CC5B6F2D805B}" type="slidenum">
              <a:rPr lang="en-US" smtClean="0"/>
              <a:t>44</a:t>
            </a:fld>
            <a:endParaRPr lang="en-US"/>
          </a:p>
        </p:txBody>
      </p:sp>
    </p:spTree>
    <p:extLst>
      <p:ext uri="{BB962C8B-B14F-4D97-AF65-F5344CB8AC3E}">
        <p14:creationId xmlns:p14="http://schemas.microsoft.com/office/powerpoint/2010/main" val="3953309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NW</a:t>
            </a:r>
          </a:p>
          <a:p>
            <a:endParaRPr lang="en-US"/>
          </a:p>
          <a:p>
            <a:r>
              <a:rPr lang="en-US">
                <a:cs typeface="Calibri"/>
              </a:rPr>
              <a:t>Clearly there are a lot of moving parts and pieces to implementing EBPs </a:t>
            </a:r>
            <a:endParaRPr lang="en-US"/>
          </a:p>
          <a:p>
            <a:endParaRPr lang="en-US"/>
          </a:p>
          <a:p>
            <a:r>
              <a:rPr lang="en-US"/>
              <a:t>• Be adaptable - Program adaptation includes using empirical and experiential information to adapt the program to fit changing contexts and conditions in order to assure its ongoing success and impact. </a:t>
            </a:r>
            <a:endParaRPr lang="en-US">
              <a:cs typeface="Calibri"/>
            </a:endParaRPr>
          </a:p>
          <a:p>
            <a:r>
              <a:rPr lang="en-US"/>
              <a:t>• Know what it takes - Organizational capacity includes having the organizational support and resources necessary to successfully manage and implement your program. </a:t>
            </a:r>
            <a:endParaRPr lang="en-US">
              <a:cs typeface="Calibri" panose="020F0502020204030204"/>
            </a:endParaRPr>
          </a:p>
          <a:p>
            <a:r>
              <a:rPr lang="en-US"/>
              <a:t>• Evaluate what you're doing - Program evaluation includes having the ability to collect, interpret, and use data to assess your program’s impact, and plan and advocate for its future and ongoing success. </a:t>
            </a:r>
            <a:endParaRPr lang="en-US">
              <a:cs typeface="Calibri" panose="020F0502020204030204"/>
            </a:endParaRPr>
          </a:p>
          <a:p>
            <a:r>
              <a:rPr lang="en-US"/>
              <a:t>• Stay in touch - Communication includes using specific strategies to increase awareness of your program’s needs and to demonstrate its success to key stakeholders and the broader community. </a:t>
            </a:r>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45</a:t>
            </a:fld>
            <a:endParaRPr lang="en-US"/>
          </a:p>
        </p:txBody>
      </p:sp>
    </p:spTree>
    <p:extLst>
      <p:ext uri="{BB962C8B-B14F-4D97-AF65-F5344CB8AC3E}">
        <p14:creationId xmlns:p14="http://schemas.microsoft.com/office/powerpoint/2010/main" val="3161566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NW</a:t>
            </a:r>
          </a:p>
          <a:p>
            <a:endParaRPr lang="en-US">
              <a:cs typeface="Calibri"/>
            </a:endParaRPr>
          </a:p>
          <a:p>
            <a:r>
              <a:rPr lang="en-US">
                <a:cs typeface="Calibri"/>
              </a:rPr>
              <a:t>There's lots of ways to get connected to us – we're here and happy to assist in whatever way we can.</a:t>
            </a:r>
          </a:p>
        </p:txBody>
      </p:sp>
      <p:sp>
        <p:nvSpPr>
          <p:cNvPr id="4" name="Slide Number Placeholder 3"/>
          <p:cNvSpPr>
            <a:spLocks noGrp="1"/>
          </p:cNvSpPr>
          <p:nvPr>
            <p:ph type="sldNum" sz="quarter" idx="5"/>
          </p:nvPr>
        </p:nvSpPr>
        <p:spPr/>
        <p:txBody>
          <a:bodyPr/>
          <a:lstStyle/>
          <a:p>
            <a:fld id="{6EA13E11-5D4C-D842-9D54-CC5B6F2D805B}" type="slidenum">
              <a:rPr lang="en-US" smtClean="0"/>
              <a:t>46</a:t>
            </a:fld>
            <a:endParaRPr lang="en-US"/>
          </a:p>
        </p:txBody>
      </p:sp>
    </p:spTree>
    <p:extLst>
      <p:ext uri="{BB962C8B-B14F-4D97-AF65-F5344CB8AC3E}">
        <p14:creationId xmlns:p14="http://schemas.microsoft.com/office/powerpoint/2010/main" val="276302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NW</a:t>
            </a:r>
          </a:p>
        </p:txBody>
      </p:sp>
      <p:sp>
        <p:nvSpPr>
          <p:cNvPr id="4" name="Slide Number Placeholder 3"/>
          <p:cNvSpPr>
            <a:spLocks noGrp="1"/>
          </p:cNvSpPr>
          <p:nvPr>
            <p:ph type="sldNum" sz="quarter" idx="5"/>
          </p:nvPr>
        </p:nvSpPr>
        <p:spPr/>
        <p:txBody>
          <a:bodyPr/>
          <a:lstStyle/>
          <a:p>
            <a:fld id="{6EA13E11-5D4C-D842-9D54-CC5B6F2D805B}" type="slidenum">
              <a:rPr lang="en-US" smtClean="0"/>
              <a:t>47</a:t>
            </a:fld>
            <a:endParaRPr lang="en-US"/>
          </a:p>
        </p:txBody>
      </p:sp>
    </p:spTree>
    <p:extLst>
      <p:ext uri="{BB962C8B-B14F-4D97-AF65-F5344CB8AC3E}">
        <p14:creationId xmlns:p14="http://schemas.microsoft.com/office/powerpoint/2010/main" val="16575838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GB</a:t>
            </a:r>
          </a:p>
          <a:p>
            <a:r>
              <a:rPr lang="en-US"/>
              <a:t>Poll – Rate yourself on your understanding of Implementation Science.</a:t>
            </a:r>
          </a:p>
          <a:p>
            <a:r>
              <a:rPr lang="en-US">
                <a:cs typeface="Calibri"/>
              </a:rPr>
              <a:t>When it comes to the implementation science of evidence-based programming, my level of understanding is... </a:t>
            </a:r>
          </a:p>
          <a:p>
            <a:r>
              <a:rPr lang="en-US">
                <a:cs typeface="Calibri"/>
              </a:rPr>
              <a:t>4 – I'm a rockstar and could host this webinar  3 – I know stuff but I don't know stuff 2 – I know very little 1 – I don't know what day of the week it is.</a:t>
            </a:r>
          </a:p>
          <a:p>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48</a:t>
            </a:fld>
            <a:endParaRPr lang="en-US"/>
          </a:p>
        </p:txBody>
      </p:sp>
    </p:spTree>
    <p:extLst>
      <p:ext uri="{BB962C8B-B14F-4D97-AF65-F5344CB8AC3E}">
        <p14:creationId xmlns:p14="http://schemas.microsoft.com/office/powerpoint/2010/main" val="4026990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NW</a:t>
            </a:r>
          </a:p>
          <a:p>
            <a:r>
              <a:rPr lang="en-US" b="1"/>
              <a:t>*If we have a lot of time left, someone can jump into the site and give a tutorial</a:t>
            </a:r>
            <a:endParaRPr lang="en-US">
              <a:cs typeface="Calibri"/>
            </a:endParaRPr>
          </a:p>
          <a:p>
            <a:endParaRPr lang="en-US" b="1"/>
          </a:p>
          <a:p>
            <a:r>
              <a:rPr lang="en-US" b="1"/>
              <a:t>Walk through of EPIS Site</a:t>
            </a:r>
            <a:r>
              <a:rPr lang="en-US" i="1"/>
              <a:t> (I was thinking Blues)</a:t>
            </a:r>
            <a:endParaRPr lang="en-US">
              <a:cs typeface="Calibri"/>
            </a:endParaRPr>
          </a:p>
          <a:p>
            <a:endParaRPr lang="en-US" i="1">
              <a:cs typeface="Calibri"/>
            </a:endParaRPr>
          </a:p>
          <a:p>
            <a:r>
              <a:rPr lang="en-US">
                <a:cs typeface="Calibri"/>
              </a:rPr>
              <a:t>Hover over EBP tab and list the various pages that we have, Click on the list of programs, click Blues, Explain the </a:t>
            </a:r>
            <a:r>
              <a:rPr lang="en-US" err="1">
                <a:cs typeface="Calibri"/>
              </a:rPr>
              <a:t>PRogram</a:t>
            </a:r>
            <a:r>
              <a:rPr lang="en-US">
                <a:cs typeface="Calibri"/>
              </a:rPr>
              <a:t> Home Page, Click on Program Resources and Explain, then Jump to Training &amp; Events to show calendar</a:t>
            </a:r>
            <a:endParaRPr lang="en-US" i="1">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49</a:t>
            </a:fld>
            <a:endParaRPr lang="en-US"/>
          </a:p>
        </p:txBody>
      </p:sp>
    </p:spTree>
    <p:extLst>
      <p:ext uri="{BB962C8B-B14F-4D97-AF65-F5344CB8AC3E}">
        <p14:creationId xmlns:p14="http://schemas.microsoft.com/office/powerpoint/2010/main" val="1950141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GB</a:t>
            </a:r>
          </a:p>
          <a:p>
            <a:r>
              <a:rPr lang="en-US"/>
              <a:t>Poll – Rate yourself on your understanding of Implementation Science.</a:t>
            </a:r>
          </a:p>
          <a:p>
            <a:r>
              <a:rPr lang="en-US">
                <a:cs typeface="Calibri"/>
              </a:rPr>
              <a:t>When it comes to the implementation science of evidence-based programming, my level of understanding is... </a:t>
            </a:r>
          </a:p>
          <a:p>
            <a:r>
              <a:rPr lang="en-US">
                <a:cs typeface="Calibri"/>
              </a:rPr>
              <a:t>4 – I'm a rockstar and could host this webinar  3 – I know stuff but I don't know stuff 2 – I know very little 1 – I don't know what day of the week it is</a:t>
            </a:r>
          </a:p>
        </p:txBody>
      </p:sp>
      <p:sp>
        <p:nvSpPr>
          <p:cNvPr id="4" name="Slide Number Placeholder 3"/>
          <p:cNvSpPr>
            <a:spLocks noGrp="1"/>
          </p:cNvSpPr>
          <p:nvPr>
            <p:ph type="sldNum" sz="quarter" idx="5"/>
          </p:nvPr>
        </p:nvSpPr>
        <p:spPr/>
        <p:txBody>
          <a:bodyPr/>
          <a:lstStyle/>
          <a:p>
            <a:fld id="{6EA13E11-5D4C-D842-9D54-CC5B6F2D805B}" type="slidenum">
              <a:rPr lang="en-US" smtClean="0"/>
              <a:t>5</a:t>
            </a:fld>
            <a:endParaRPr lang="en-US"/>
          </a:p>
        </p:txBody>
      </p:sp>
    </p:spTree>
    <p:extLst>
      <p:ext uri="{BB962C8B-B14F-4D97-AF65-F5344CB8AC3E}">
        <p14:creationId xmlns:p14="http://schemas.microsoft.com/office/powerpoint/2010/main" val="113207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GB</a:t>
            </a:r>
          </a:p>
          <a:p>
            <a:endParaRPr lang="en-US">
              <a:cs typeface="Calibri"/>
            </a:endParaRPr>
          </a:p>
          <a:p>
            <a:r>
              <a:rPr lang="en-US">
                <a:cs typeface="Calibri"/>
              </a:rPr>
              <a:t>Thank you so very much for your time and attention on today's webinar. EPIS is a project of the Penn State Prevention Research Center and funded by these state agencies.  Again, if you have any further questions for our team after today, please feel free to reach out.</a:t>
            </a:r>
          </a:p>
          <a:p>
            <a:endParaRPr lang="en-US">
              <a:cs typeface="Calibri"/>
            </a:endParaRPr>
          </a:p>
          <a:p>
            <a:r>
              <a:rPr lang="en-US">
                <a:cs typeface="Calibri"/>
              </a:rPr>
              <a:t>At this time, we would like to open it up to questions from participants...</a:t>
            </a:r>
          </a:p>
        </p:txBody>
      </p:sp>
      <p:sp>
        <p:nvSpPr>
          <p:cNvPr id="4" name="Slide Number Placeholder 3"/>
          <p:cNvSpPr>
            <a:spLocks noGrp="1"/>
          </p:cNvSpPr>
          <p:nvPr>
            <p:ph type="sldNum" sz="quarter" idx="5"/>
          </p:nvPr>
        </p:nvSpPr>
        <p:spPr/>
        <p:txBody>
          <a:bodyPr/>
          <a:lstStyle/>
          <a:p>
            <a:fld id="{6EA13E11-5D4C-D842-9D54-CC5B6F2D805B}" type="slidenum">
              <a:rPr lang="en-US" smtClean="0"/>
              <a:t>50</a:t>
            </a:fld>
            <a:endParaRPr lang="en-US"/>
          </a:p>
        </p:txBody>
      </p:sp>
    </p:spTree>
    <p:extLst>
      <p:ext uri="{BB962C8B-B14F-4D97-AF65-F5344CB8AC3E}">
        <p14:creationId xmlns:p14="http://schemas.microsoft.com/office/powerpoint/2010/main" val="3653284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Questions?</a:t>
            </a:r>
          </a:p>
          <a:p>
            <a:endParaRPr lang="en-US">
              <a:cs typeface="Calibri"/>
            </a:endParaRPr>
          </a:p>
          <a:p>
            <a:r>
              <a:rPr lang="en-US">
                <a:cs typeface="Calibri"/>
              </a:rPr>
              <a:t>*Moderator of Questions:  JJ</a:t>
            </a:r>
            <a:endParaRPr lang="en-US">
              <a:ea typeface="Calibri"/>
              <a:cs typeface="Calibri"/>
            </a:endParaRPr>
          </a:p>
          <a:p>
            <a:r>
              <a:rPr lang="en-US">
                <a:cs typeface="Calibri"/>
              </a:rPr>
              <a:t>(each IS will add a question)</a:t>
            </a:r>
            <a:endParaRPr lang="en-US">
              <a:ea typeface="Calibri"/>
              <a:cs typeface="Calibri"/>
            </a:endParaRPr>
          </a:p>
          <a:p>
            <a:r>
              <a:rPr lang="en-US">
                <a:ea typeface="Calibri"/>
                <a:cs typeface="Calibri"/>
              </a:rPr>
              <a:t>Question – Is your team able to meet with us and talk through the various components of programs that aren't on your menu? - Nicole</a:t>
            </a:r>
          </a:p>
          <a:p>
            <a:r>
              <a:rPr lang="en-US">
                <a:ea typeface="Calibri"/>
                <a:cs typeface="Calibri"/>
              </a:rPr>
              <a:t>Question – We are having a difficult time hiring staff lately.  Does your team have any suggestions for recruiting staff? - Geneen</a:t>
            </a:r>
          </a:p>
          <a:p>
            <a:r>
              <a:rPr lang="en-US">
                <a:ea typeface="Calibri"/>
                <a:cs typeface="Calibri"/>
              </a:rPr>
              <a:t>Question – We are looking into a curriculum for our middle school students and found one that we like, but it's for high school.  Do other school districts deliver programs to other grade levels like this that I just described? - Heather</a:t>
            </a:r>
          </a:p>
          <a:p>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51</a:t>
            </a:fld>
            <a:endParaRPr lang="en-US"/>
          </a:p>
        </p:txBody>
      </p:sp>
    </p:spTree>
    <p:extLst>
      <p:ext uri="{BB962C8B-B14F-4D97-AF65-F5344CB8AC3E}">
        <p14:creationId xmlns:p14="http://schemas.microsoft.com/office/powerpoint/2010/main" val="178422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NW </a:t>
            </a:r>
            <a:endParaRPr lang="en-US"/>
          </a:p>
          <a:p>
            <a:r>
              <a:rPr lang="en-US">
                <a:cs typeface="Calibri"/>
              </a:rPr>
              <a:t>Let's start by defining what we mean when we say Implementation Science - </a:t>
            </a:r>
          </a:p>
          <a:p>
            <a:endParaRPr lang="en-US">
              <a:cs typeface="Calibri"/>
            </a:endParaRPr>
          </a:p>
          <a:p>
            <a:r>
              <a:rPr lang="en-US">
                <a:cs typeface="Calibri"/>
              </a:rPr>
              <a:t>It is a pretty simple definition – but it's so powerful and transformational as Implementation science connects the science (AKA the evidence, data, outcomes, </a:t>
            </a:r>
            <a:r>
              <a:rPr lang="en-US" err="1">
                <a:cs typeface="Calibri"/>
              </a:rPr>
              <a:t>etc</a:t>
            </a:r>
            <a:r>
              <a:rPr lang="en-US">
                <a:cs typeface="Calibri"/>
              </a:rPr>
              <a:t> that we collect) and actual real-world practice (how are we facilitating our programs and how are we engaging with youth, caregivers and community members) to get the best possible outcomes.  </a:t>
            </a:r>
          </a:p>
          <a:p>
            <a:endParaRPr lang="en-US">
              <a:cs typeface="Calibri"/>
            </a:endParaRPr>
          </a:p>
          <a:p>
            <a:r>
              <a:rPr lang="en-US"/>
              <a:t>Imple­men­ta­tion sci­ence strives to under­stand the fac­tors and con­di­tions that ensure effec­tive prac­tices are suc­cess­ful­ly car­ried out and, more importantly,  that they are sus­tained. It's a field</a:t>
            </a:r>
            <a:r>
              <a:rPr lang="en-US">
                <a:cs typeface="Calibri"/>
              </a:rPr>
              <a:t> that helps us identify the changes that can be made within systems of organizations so that the evidence-based strategies and programs that are being implemented can be effective. </a:t>
            </a:r>
          </a:p>
          <a:p>
            <a:endParaRPr lang="en-US">
              <a:cs typeface="Calibri"/>
            </a:endParaRPr>
          </a:p>
          <a:p>
            <a:r>
              <a:rPr lang="en-US">
                <a:cs typeface="Calibri"/>
              </a:rPr>
              <a:t>It really is the bridge between what the science tells us the needs are and what has been proven as an effective intervention or prevention strategies to address it.  in other words, Implementation Science helps improve the likelihood that youth and families being served can reach their fullest potential. </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6</a:t>
            </a:fld>
            <a:endParaRPr lang="en-US"/>
          </a:p>
        </p:txBody>
      </p:sp>
    </p:spTree>
    <p:extLst>
      <p:ext uri="{BB962C8B-B14F-4D97-AF65-F5344CB8AC3E}">
        <p14:creationId xmlns:p14="http://schemas.microsoft.com/office/powerpoint/2010/main" val="1214460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NW</a:t>
            </a:r>
            <a:endParaRPr lang="en-US"/>
          </a:p>
          <a:p>
            <a:endParaRPr lang="en-US">
              <a:cs typeface="Calibri"/>
            </a:endParaRPr>
          </a:p>
          <a:p>
            <a:r>
              <a:rPr lang="en-US">
                <a:cs typeface="Calibri"/>
              </a:rPr>
              <a:t>The Implementation Specialist team here at Penn State EPIS supports these components of Implementation Science. </a:t>
            </a:r>
          </a:p>
          <a:p>
            <a:endParaRPr lang="en-US">
              <a:cs typeface="Calibri"/>
            </a:endParaRPr>
          </a:p>
          <a:p>
            <a:r>
              <a:rPr lang="en-US">
                <a:cs typeface="Calibri"/>
              </a:rPr>
              <a:t>These are the essentials on the road to success and there is evidence that making data-driven decisions from the initial thought of program selection and readiness all the way through program delivery and sustainability yields greater outcomes.</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7</a:t>
            </a:fld>
            <a:endParaRPr lang="en-US"/>
          </a:p>
        </p:txBody>
      </p:sp>
    </p:spTree>
    <p:extLst>
      <p:ext uri="{BB962C8B-B14F-4D97-AF65-F5344CB8AC3E}">
        <p14:creationId xmlns:p14="http://schemas.microsoft.com/office/powerpoint/2010/main" val="2326458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JJ</a:t>
            </a:r>
          </a:p>
          <a:p>
            <a:endParaRPr lang="en-US">
              <a:cs typeface="Calibri"/>
            </a:endParaRPr>
          </a:p>
          <a:p>
            <a:r>
              <a:rPr lang="en-US">
                <a:cs typeface="Calibri"/>
              </a:rPr>
              <a:t>Program Selection is the first component of Implementation Science that we will be taking a deeper look at today.  This pre-implementation stage can be a lengthy process as it involves many people, many key players or stakeholders from across your community and it involves a lot of data or information gathering.  Because, before selecting a new program, it is incredibly important to better understand what is happening across your community in order to know what is needed and which programs would be the right fit.</a:t>
            </a:r>
            <a:endParaRPr lang="en-US">
              <a:ea typeface="Calibri"/>
              <a:cs typeface="Calibri"/>
            </a:endParaRPr>
          </a:p>
          <a:p>
            <a:endParaRPr lang="en-US">
              <a:cs typeface="Calibri"/>
            </a:endParaRPr>
          </a:p>
          <a:p>
            <a:r>
              <a:rPr lang="en-US">
                <a:cs typeface="Calibri"/>
              </a:rPr>
              <a:t>This whole process, ideally, would involve a Needs Assessment where more of a collaboration of community members-agencies-and schools are gathering community-level data to know what is going well and what areas need attention.  There may be many programs being implemented already throughout your community so that is a key piece of knowledge that shouldn't be overlooked –  </a:t>
            </a:r>
            <a:endParaRPr lang="en-US">
              <a:ea typeface="Calibri"/>
              <a:cs typeface="Calibri"/>
            </a:endParaRPr>
          </a:p>
        </p:txBody>
      </p:sp>
      <p:sp>
        <p:nvSpPr>
          <p:cNvPr id="4" name="Slide Number Placeholder 3"/>
          <p:cNvSpPr>
            <a:spLocks noGrp="1"/>
          </p:cNvSpPr>
          <p:nvPr>
            <p:ph type="sldNum" sz="quarter" idx="5"/>
          </p:nvPr>
        </p:nvSpPr>
        <p:spPr/>
        <p:txBody>
          <a:bodyPr/>
          <a:lstStyle/>
          <a:p>
            <a:fld id="{6EA13E11-5D4C-D842-9D54-CC5B6F2D805B}" type="slidenum">
              <a:rPr lang="en-US" smtClean="0"/>
              <a:t>8</a:t>
            </a:fld>
            <a:endParaRPr lang="en-US"/>
          </a:p>
        </p:txBody>
      </p:sp>
    </p:spTree>
    <p:extLst>
      <p:ext uri="{BB962C8B-B14F-4D97-AF65-F5344CB8AC3E}">
        <p14:creationId xmlns:p14="http://schemas.microsoft.com/office/powerpoint/2010/main" val="585411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JJ</a:t>
            </a:r>
          </a:p>
          <a:p>
            <a:endParaRPr lang="en-US">
              <a:cs typeface="Calibri"/>
            </a:endParaRPr>
          </a:p>
          <a:p>
            <a:r>
              <a:rPr lang="en-US">
                <a:cs typeface="Calibri"/>
              </a:rPr>
              <a:t> In summary, Program Selection includes finding out what does your community need, what is currently in place, where are the gaps, and what options do we have?</a:t>
            </a:r>
          </a:p>
        </p:txBody>
      </p:sp>
      <p:sp>
        <p:nvSpPr>
          <p:cNvPr id="4" name="Slide Number Placeholder 3"/>
          <p:cNvSpPr>
            <a:spLocks noGrp="1"/>
          </p:cNvSpPr>
          <p:nvPr>
            <p:ph type="sldNum" sz="quarter" idx="5"/>
          </p:nvPr>
        </p:nvSpPr>
        <p:spPr/>
        <p:txBody>
          <a:bodyPr/>
          <a:lstStyle/>
          <a:p>
            <a:fld id="{6EA13E11-5D4C-D842-9D54-CC5B6F2D805B}" type="slidenum">
              <a:rPr lang="en-US" smtClean="0"/>
              <a:t>9</a:t>
            </a:fld>
            <a:endParaRPr lang="en-US"/>
          </a:p>
        </p:txBody>
      </p:sp>
    </p:spTree>
    <p:extLst>
      <p:ext uri="{BB962C8B-B14F-4D97-AF65-F5344CB8AC3E}">
        <p14:creationId xmlns:p14="http://schemas.microsoft.com/office/powerpoint/2010/main" val="4082226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www.episcenter.psu.edu/" TargetMode="External"/><Relationship Id="rId7" Type="http://schemas.openxmlformats.org/officeDocument/2006/relationships/image" Target="../media/image11.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hyperlink" Target="mailto:episcenter@psu.ed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3E5A72-BDF8-E644-B977-F986A1786D6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09980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1EC6B-7602-0D47-8639-29F586942D59}"/>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03383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50518-37AB-704C-A2C1-B9771F602D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704CFF-3AB9-6648-89CE-4904E42705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651FC1-52AD-CC44-9455-368E4CB6FF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A5224E-CBF9-154C-9597-808375E38275}"/>
              </a:ext>
            </a:extLst>
          </p:cNvPr>
          <p:cNvSpPr>
            <a:spLocks noGrp="1"/>
          </p:cNvSpPr>
          <p:nvPr>
            <p:ph type="dt" sz="half" idx="10"/>
          </p:nvPr>
        </p:nvSpPr>
        <p:spPr>
          <a:xfrm>
            <a:off x="838200" y="6356350"/>
            <a:ext cx="2743200" cy="365125"/>
          </a:xfrm>
          <a:prstGeom prst="rect">
            <a:avLst/>
          </a:prstGeom>
        </p:spPr>
        <p:txBody>
          <a:bodyPr/>
          <a:lstStyle/>
          <a:p>
            <a:fld id="{62A2F000-E871-434E-8B4B-DB3CFB58E77A}" type="datetimeFigureOut">
              <a:rPr lang="en-US" smtClean="0"/>
              <a:t>8/16/2023</a:t>
            </a:fld>
            <a:endParaRPr lang="en-US"/>
          </a:p>
        </p:txBody>
      </p:sp>
      <p:sp>
        <p:nvSpPr>
          <p:cNvPr id="6" name="Footer Placeholder 5">
            <a:extLst>
              <a:ext uri="{FF2B5EF4-FFF2-40B4-BE49-F238E27FC236}">
                <a16:creationId xmlns:a16="http://schemas.microsoft.com/office/drawing/2014/main" id="{84849F1F-0B9A-7548-889F-96C97F44CD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EB9BAC-4CCD-B946-B1B6-130757D7984F}"/>
              </a:ext>
            </a:extLst>
          </p:cNvPr>
          <p:cNvSpPr>
            <a:spLocks noGrp="1"/>
          </p:cNvSpPr>
          <p:nvPr>
            <p:ph type="sldNum" sz="quarter" idx="12"/>
          </p:nvPr>
        </p:nvSpPr>
        <p:spPr>
          <a:xfrm>
            <a:off x="8610600" y="6356350"/>
            <a:ext cx="2743200" cy="365125"/>
          </a:xfrm>
          <a:prstGeom prst="rect">
            <a:avLst/>
          </a:prstGeom>
        </p:spPr>
        <p:txBody>
          <a:bodyPr/>
          <a:lstStyle/>
          <a:p>
            <a:fld id="{F6ED8592-7405-814D-92C5-A927B609DA64}" type="slidenum">
              <a:rPr lang="en-US" smtClean="0"/>
              <a:t>‹#›</a:t>
            </a:fld>
            <a:endParaRPr lang="en-US"/>
          </a:p>
        </p:txBody>
      </p:sp>
    </p:spTree>
    <p:extLst>
      <p:ext uri="{BB962C8B-B14F-4D97-AF65-F5344CB8AC3E}">
        <p14:creationId xmlns:p14="http://schemas.microsoft.com/office/powerpoint/2010/main" val="3211413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27E7A-B186-E144-BEAC-39F0A74E2B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D4CB67-C979-F749-8512-DB91470AC21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210933-AE41-834E-A4F4-9B158AB6A7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9EBDA1-22B6-9742-9F37-064F46DE2C7C}"/>
              </a:ext>
            </a:extLst>
          </p:cNvPr>
          <p:cNvSpPr>
            <a:spLocks noGrp="1"/>
          </p:cNvSpPr>
          <p:nvPr>
            <p:ph type="dt" sz="half" idx="10"/>
          </p:nvPr>
        </p:nvSpPr>
        <p:spPr>
          <a:xfrm>
            <a:off x="838200" y="6356350"/>
            <a:ext cx="2743200" cy="365125"/>
          </a:xfrm>
          <a:prstGeom prst="rect">
            <a:avLst/>
          </a:prstGeom>
        </p:spPr>
        <p:txBody>
          <a:bodyPr/>
          <a:lstStyle/>
          <a:p>
            <a:fld id="{62A2F000-E871-434E-8B4B-DB3CFB58E77A}" type="datetimeFigureOut">
              <a:rPr lang="en-US" smtClean="0"/>
              <a:t>8/16/2023</a:t>
            </a:fld>
            <a:endParaRPr lang="en-US"/>
          </a:p>
        </p:txBody>
      </p:sp>
      <p:sp>
        <p:nvSpPr>
          <p:cNvPr id="6" name="Footer Placeholder 5">
            <a:extLst>
              <a:ext uri="{FF2B5EF4-FFF2-40B4-BE49-F238E27FC236}">
                <a16:creationId xmlns:a16="http://schemas.microsoft.com/office/drawing/2014/main" id="{9D3D0CAD-841B-2E40-9668-B3380BFEB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B8DA64-97EF-CE40-B382-643A3447DEA1}"/>
              </a:ext>
            </a:extLst>
          </p:cNvPr>
          <p:cNvSpPr>
            <a:spLocks noGrp="1"/>
          </p:cNvSpPr>
          <p:nvPr>
            <p:ph type="sldNum" sz="quarter" idx="12"/>
          </p:nvPr>
        </p:nvSpPr>
        <p:spPr>
          <a:xfrm>
            <a:off x="8610600" y="6356350"/>
            <a:ext cx="2743200" cy="365125"/>
          </a:xfrm>
          <a:prstGeom prst="rect">
            <a:avLst/>
          </a:prstGeom>
        </p:spPr>
        <p:txBody>
          <a:bodyPr/>
          <a:lstStyle/>
          <a:p>
            <a:fld id="{F6ED8592-7405-814D-92C5-A927B609DA64}" type="slidenum">
              <a:rPr lang="en-US" smtClean="0"/>
              <a:t>‹#›</a:t>
            </a:fld>
            <a:endParaRPr lang="en-US"/>
          </a:p>
        </p:txBody>
      </p:sp>
    </p:spTree>
    <p:extLst>
      <p:ext uri="{BB962C8B-B14F-4D97-AF65-F5344CB8AC3E}">
        <p14:creationId xmlns:p14="http://schemas.microsoft.com/office/powerpoint/2010/main" val="1997201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7238-7C7F-AB43-988E-D79F993B60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F78A2D-8029-2843-9102-0BC2CF278A0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EEEC8-B1E3-6B4D-80C8-7C9529262A81}"/>
              </a:ext>
            </a:extLst>
          </p:cNvPr>
          <p:cNvSpPr>
            <a:spLocks noGrp="1"/>
          </p:cNvSpPr>
          <p:nvPr>
            <p:ph type="dt" sz="half" idx="10"/>
          </p:nvPr>
        </p:nvSpPr>
        <p:spPr>
          <a:xfrm>
            <a:off x="838200" y="6356350"/>
            <a:ext cx="2743200" cy="365125"/>
          </a:xfrm>
          <a:prstGeom prst="rect">
            <a:avLst/>
          </a:prstGeom>
        </p:spPr>
        <p:txBody>
          <a:bodyPr/>
          <a:lstStyle/>
          <a:p>
            <a:fld id="{62A2F000-E871-434E-8B4B-DB3CFB58E77A}" type="datetimeFigureOut">
              <a:rPr lang="en-US" smtClean="0"/>
              <a:t>8/16/2023</a:t>
            </a:fld>
            <a:endParaRPr lang="en-US"/>
          </a:p>
        </p:txBody>
      </p:sp>
      <p:sp>
        <p:nvSpPr>
          <p:cNvPr id="5" name="Footer Placeholder 4">
            <a:extLst>
              <a:ext uri="{FF2B5EF4-FFF2-40B4-BE49-F238E27FC236}">
                <a16:creationId xmlns:a16="http://schemas.microsoft.com/office/drawing/2014/main" id="{87EE77A7-B34C-884B-AFDA-87A8AF90A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A6828E-9E5A-5148-B664-D283C38C445A}"/>
              </a:ext>
            </a:extLst>
          </p:cNvPr>
          <p:cNvSpPr>
            <a:spLocks noGrp="1"/>
          </p:cNvSpPr>
          <p:nvPr>
            <p:ph type="sldNum" sz="quarter" idx="12"/>
          </p:nvPr>
        </p:nvSpPr>
        <p:spPr>
          <a:xfrm>
            <a:off x="8610600" y="6356350"/>
            <a:ext cx="2743200" cy="365125"/>
          </a:xfrm>
          <a:prstGeom prst="rect">
            <a:avLst/>
          </a:prstGeom>
        </p:spPr>
        <p:txBody>
          <a:bodyPr/>
          <a:lstStyle/>
          <a:p>
            <a:fld id="{F6ED8592-7405-814D-92C5-A927B609DA64}" type="slidenum">
              <a:rPr lang="en-US" smtClean="0"/>
              <a:t>‹#›</a:t>
            </a:fld>
            <a:endParaRPr lang="en-US"/>
          </a:p>
        </p:txBody>
      </p:sp>
    </p:spTree>
    <p:extLst>
      <p:ext uri="{BB962C8B-B14F-4D97-AF65-F5344CB8AC3E}">
        <p14:creationId xmlns:p14="http://schemas.microsoft.com/office/powerpoint/2010/main" val="1453886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DD795C-807E-9F46-86E3-B4DFF87A256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0353AC-9A6B-6F43-AA5F-03FADA2FAA6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C0AE31-41C7-624D-9E5D-796654ECE136}"/>
              </a:ext>
            </a:extLst>
          </p:cNvPr>
          <p:cNvSpPr>
            <a:spLocks noGrp="1"/>
          </p:cNvSpPr>
          <p:nvPr>
            <p:ph type="dt" sz="half" idx="10"/>
          </p:nvPr>
        </p:nvSpPr>
        <p:spPr>
          <a:xfrm>
            <a:off x="838200" y="6356350"/>
            <a:ext cx="2743200" cy="365125"/>
          </a:xfrm>
          <a:prstGeom prst="rect">
            <a:avLst/>
          </a:prstGeom>
        </p:spPr>
        <p:txBody>
          <a:bodyPr/>
          <a:lstStyle/>
          <a:p>
            <a:fld id="{62A2F000-E871-434E-8B4B-DB3CFB58E77A}" type="datetimeFigureOut">
              <a:rPr lang="en-US" smtClean="0"/>
              <a:t>8/16/2023</a:t>
            </a:fld>
            <a:endParaRPr lang="en-US"/>
          </a:p>
        </p:txBody>
      </p:sp>
      <p:sp>
        <p:nvSpPr>
          <p:cNvPr id="5" name="Footer Placeholder 4">
            <a:extLst>
              <a:ext uri="{FF2B5EF4-FFF2-40B4-BE49-F238E27FC236}">
                <a16:creationId xmlns:a16="http://schemas.microsoft.com/office/drawing/2014/main" id="{FB04BCD9-B8CD-6E45-AD35-B6B1779172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EBF2B9-66D8-4848-946C-81F273524279}"/>
              </a:ext>
            </a:extLst>
          </p:cNvPr>
          <p:cNvSpPr>
            <a:spLocks noGrp="1"/>
          </p:cNvSpPr>
          <p:nvPr>
            <p:ph type="sldNum" sz="quarter" idx="12"/>
          </p:nvPr>
        </p:nvSpPr>
        <p:spPr>
          <a:xfrm>
            <a:off x="8610600" y="6356350"/>
            <a:ext cx="2743200" cy="365125"/>
          </a:xfrm>
          <a:prstGeom prst="rect">
            <a:avLst/>
          </a:prstGeom>
        </p:spPr>
        <p:txBody>
          <a:bodyPr/>
          <a:lstStyle/>
          <a:p>
            <a:fld id="{F6ED8592-7405-814D-92C5-A927B609DA64}" type="slidenum">
              <a:rPr lang="en-US" smtClean="0"/>
              <a:t>‹#›</a:t>
            </a:fld>
            <a:endParaRPr lang="en-US"/>
          </a:p>
        </p:txBody>
      </p:sp>
    </p:spTree>
    <p:extLst>
      <p:ext uri="{BB962C8B-B14F-4D97-AF65-F5344CB8AC3E}">
        <p14:creationId xmlns:p14="http://schemas.microsoft.com/office/powerpoint/2010/main" val="597897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B7426E-41EE-4F31-8FBD-BC503E7D6AE3}" type="datetimeFigureOut">
              <a:rPr lang="en-US" smtClean="0"/>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1B6B56-3767-4928-9D7A-26340DA913B8}" type="slidenum">
              <a:rPr lang="en-US" smtClean="0"/>
              <a:t>‹#›</a:t>
            </a:fld>
            <a:endParaRPr lang="en-US"/>
          </a:p>
        </p:txBody>
      </p:sp>
    </p:spTree>
    <p:extLst>
      <p:ext uri="{BB962C8B-B14F-4D97-AF65-F5344CB8AC3E}">
        <p14:creationId xmlns:p14="http://schemas.microsoft.com/office/powerpoint/2010/main" val="4211819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B7426E-41EE-4F31-8FBD-BC503E7D6AE3}"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1B6B56-3767-4928-9D7A-26340DA913B8}" type="slidenum">
              <a:rPr lang="en-US" smtClean="0"/>
              <a:t>‹#›</a:t>
            </a:fld>
            <a:endParaRPr lang="en-US"/>
          </a:p>
        </p:txBody>
      </p:sp>
    </p:spTree>
    <p:extLst>
      <p:ext uri="{BB962C8B-B14F-4D97-AF65-F5344CB8AC3E}">
        <p14:creationId xmlns:p14="http://schemas.microsoft.com/office/powerpoint/2010/main" val="1352127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B7426E-41EE-4F31-8FBD-BC503E7D6AE3}"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1B6B56-3767-4928-9D7A-26340DA913B8}" type="slidenum">
              <a:rPr lang="en-US" smtClean="0"/>
              <a:t>‹#›</a:t>
            </a:fld>
            <a:endParaRPr lang="en-US"/>
          </a:p>
        </p:txBody>
      </p:sp>
    </p:spTree>
    <p:extLst>
      <p:ext uri="{BB962C8B-B14F-4D97-AF65-F5344CB8AC3E}">
        <p14:creationId xmlns:p14="http://schemas.microsoft.com/office/powerpoint/2010/main" val="2076170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775BF-E91F-4385-83B9-F9452B64A2D0}"/>
              </a:ext>
            </a:extLst>
          </p:cNvPr>
          <p:cNvSpPr>
            <a:spLocks noGrp="1"/>
          </p:cNvSpPr>
          <p:nvPr>
            <p:ph type="dt" sz="half" idx="10"/>
          </p:nvPr>
        </p:nvSpPr>
        <p:spPr/>
        <p:txBody>
          <a:bodyPr/>
          <a:lstStyle/>
          <a:p>
            <a:fld id="{A7A27F2D-D255-4F39-A7A6-4447F223C9DF}" type="datetimeFigureOut">
              <a:rPr lang="en-US" smtClean="0"/>
              <a:t>8/16/2023</a:t>
            </a:fld>
            <a:endParaRPr lang="en-US"/>
          </a:p>
        </p:txBody>
      </p:sp>
      <p:sp>
        <p:nvSpPr>
          <p:cNvPr id="3" name="Footer Placeholder 2">
            <a:extLst>
              <a:ext uri="{FF2B5EF4-FFF2-40B4-BE49-F238E27FC236}">
                <a16:creationId xmlns:a16="http://schemas.microsoft.com/office/drawing/2014/main" id="{BABF7FE2-4DCC-41F2-AB99-9F56B367A6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4DC66-4A6D-4C48-9938-1264F25F52C6}"/>
              </a:ext>
            </a:extLst>
          </p:cNvPr>
          <p:cNvSpPr>
            <a:spLocks noGrp="1"/>
          </p:cNvSpPr>
          <p:nvPr>
            <p:ph type="sldNum" sz="quarter" idx="12"/>
          </p:nvPr>
        </p:nvSpPr>
        <p:spPr/>
        <p:txBody>
          <a:bodyPr/>
          <a:lstStyle/>
          <a:p>
            <a:fld id="{B2A8E6D4-D7AE-4E8C-8087-A84CE6960A59}" type="slidenum">
              <a:rPr lang="en-US" smtClean="0"/>
              <a:t>‹#›</a:t>
            </a:fld>
            <a:endParaRPr lang="en-US"/>
          </a:p>
        </p:txBody>
      </p:sp>
    </p:spTree>
    <p:extLst>
      <p:ext uri="{BB962C8B-B14F-4D97-AF65-F5344CB8AC3E}">
        <p14:creationId xmlns:p14="http://schemas.microsoft.com/office/powerpoint/2010/main" val="387508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33582D-FB23-E341-A41F-078E53E41CB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71413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20BFC-6F96-2143-A971-929329D556B1}"/>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72233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7F1D8-42D9-1244-ABA2-DD568163A83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408092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7F1D8-42D9-1244-ABA2-DD568163A83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024849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7F1D8-42D9-1244-ABA2-DD568163A83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125424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7F1D8-42D9-1244-ABA2-DD568163A83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0855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7F1D8-42D9-1244-ABA2-DD568163A83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43810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7F1D8-42D9-1244-ABA2-DD568163A830}"/>
              </a:ext>
            </a:extLst>
          </p:cNvPr>
          <p:cNvPicPr>
            <a:picLocks noChangeAspect="1"/>
          </p:cNvPicPr>
          <p:nvPr userDrawn="1"/>
        </p:nvPicPr>
        <p:blipFill>
          <a:blip r:embed="rId2"/>
          <a:srcRect/>
          <a:stretch/>
        </p:blipFill>
        <p:spPr>
          <a:xfrm>
            <a:off x="0" y="0"/>
            <a:ext cx="12192000" cy="6858000"/>
          </a:xfrm>
          <a:prstGeom prst="rect">
            <a:avLst/>
          </a:prstGeom>
        </p:spPr>
      </p:pic>
      <p:sp>
        <p:nvSpPr>
          <p:cNvPr id="11" name="Subtitle 2">
            <a:extLst>
              <a:ext uri="{FF2B5EF4-FFF2-40B4-BE49-F238E27FC236}">
                <a16:creationId xmlns:a16="http://schemas.microsoft.com/office/drawing/2014/main" id="{77494DAD-9931-9C48-8AEC-E4EFC41E9817}"/>
              </a:ext>
            </a:extLst>
          </p:cNvPr>
          <p:cNvSpPr txBox="1">
            <a:spLocks/>
          </p:cNvSpPr>
          <p:nvPr userDrawn="1"/>
        </p:nvSpPr>
        <p:spPr>
          <a:xfrm>
            <a:off x="4242218" y="633588"/>
            <a:ext cx="5906124" cy="45530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a:solidFill>
                  <a:schemeClr val="accent1">
                    <a:lumMod val="75000"/>
                  </a:schemeClr>
                </a:solidFill>
              </a:rPr>
              <a:t>CONNECT WITH US</a:t>
            </a:r>
          </a:p>
          <a:p>
            <a:pPr marL="0" indent="0">
              <a:buNone/>
            </a:pPr>
            <a:endParaRPr lang="en-US" sz="1500">
              <a:solidFill>
                <a:schemeClr val="accent1">
                  <a:lumMod val="75000"/>
                </a:schemeClr>
              </a:solidFill>
            </a:endParaRPr>
          </a:p>
          <a:p>
            <a:pPr marL="0" indent="0">
              <a:buNone/>
            </a:pPr>
            <a:r>
              <a:rPr lang="en-US"/>
              <a:t>Sign up for the EPIS e-Newsletter here: </a:t>
            </a:r>
            <a:br>
              <a:rPr lang="en-US"/>
            </a:br>
            <a:r>
              <a:rPr lang="en-US">
                <a:solidFill>
                  <a:schemeClr val="accent1">
                    <a:lumMod val="75000"/>
                  </a:schemeClr>
                </a:solidFill>
              </a:rPr>
              <a:t>URL?</a:t>
            </a:r>
          </a:p>
          <a:p>
            <a:pPr marL="0" indent="0">
              <a:buNone/>
            </a:pPr>
            <a:endParaRPr lang="en-US" b="1">
              <a:solidFill>
                <a:schemeClr val="accent1">
                  <a:lumMod val="75000"/>
                </a:schemeClr>
              </a:solidFill>
            </a:endParaRPr>
          </a:p>
          <a:p>
            <a:pPr marL="0" indent="0">
              <a:buNone/>
            </a:pPr>
            <a:r>
              <a:rPr lang="en-US"/>
              <a:t>EPIS Website: </a:t>
            </a:r>
            <a:br>
              <a:rPr lang="en-US"/>
            </a:br>
            <a:r>
              <a:rPr lang="en-US">
                <a:hlinkClick r:id="rId3"/>
              </a:rPr>
              <a:t>episcenter.psu.edu</a:t>
            </a:r>
            <a:endParaRPr lang="en-US">
              <a:solidFill>
                <a:schemeClr val="accent1">
                  <a:lumMod val="75000"/>
                </a:schemeClr>
              </a:solidFill>
            </a:endParaRPr>
          </a:p>
          <a:p>
            <a:pPr marL="0" indent="0">
              <a:buNone/>
            </a:pPr>
            <a:endParaRPr lang="en-US" b="1">
              <a:solidFill>
                <a:schemeClr val="accent1">
                  <a:lumMod val="75000"/>
                </a:schemeClr>
              </a:solidFill>
            </a:endParaRPr>
          </a:p>
          <a:p>
            <a:pPr marL="0" indent="0">
              <a:buNone/>
            </a:pPr>
            <a:r>
              <a:rPr lang="en-US"/>
              <a:t>Email: </a:t>
            </a:r>
            <a:br>
              <a:rPr lang="en-US"/>
            </a:br>
            <a:r>
              <a:rPr lang="en-US" sz="2800" b="0" i="0" kern="1200">
                <a:solidFill>
                  <a:schemeClr val="tx1"/>
                </a:solidFill>
                <a:effectLst/>
                <a:latin typeface="+mn-lt"/>
                <a:ea typeface="+mn-ea"/>
                <a:cs typeface="+mn-cs"/>
                <a:hlinkClick r:id="rId4"/>
              </a:rPr>
              <a:t>EPISCenter@psu.edu</a:t>
            </a:r>
            <a:endParaRPr lang="en-US" b="1">
              <a:solidFill>
                <a:schemeClr val="accent1">
                  <a:lumMod val="75000"/>
                </a:schemeClr>
              </a:solidFill>
            </a:endParaRPr>
          </a:p>
          <a:p>
            <a:pPr marL="0" indent="0">
              <a:buNone/>
            </a:pPr>
            <a:endParaRPr lang="en-US" b="1">
              <a:solidFill>
                <a:schemeClr val="accent1">
                  <a:lumMod val="75000"/>
                </a:schemeClr>
              </a:solidFill>
            </a:endParaRPr>
          </a:p>
          <a:p>
            <a:pPr marL="0" indent="0">
              <a:buNone/>
            </a:pPr>
            <a:endParaRPr lang="en-US">
              <a:solidFill>
                <a:schemeClr val="accent1">
                  <a:lumMod val="75000"/>
                </a:schemeClr>
              </a:solidFill>
            </a:endParaRPr>
          </a:p>
          <a:p>
            <a:pPr marL="0" indent="0">
              <a:buNone/>
            </a:pPr>
            <a:endParaRPr lang="en-US">
              <a:solidFill>
                <a:schemeClr val="accent1">
                  <a:lumMod val="75000"/>
                </a:schemeClr>
              </a:solidFill>
            </a:endParaRPr>
          </a:p>
        </p:txBody>
      </p:sp>
      <p:pic>
        <p:nvPicPr>
          <p:cNvPr id="12" name="Picture 11">
            <a:extLst>
              <a:ext uri="{FF2B5EF4-FFF2-40B4-BE49-F238E27FC236}">
                <a16:creationId xmlns:a16="http://schemas.microsoft.com/office/drawing/2014/main" id="{378EDF09-6D71-F24C-87FA-766DC62ED62A}"/>
              </a:ext>
            </a:extLst>
          </p:cNvPr>
          <p:cNvPicPr>
            <a:picLocks noChangeAspect="1"/>
          </p:cNvPicPr>
          <p:nvPr userDrawn="1"/>
        </p:nvPicPr>
        <p:blipFill>
          <a:blip r:embed="rId5"/>
          <a:stretch>
            <a:fillRect/>
          </a:stretch>
        </p:blipFill>
        <p:spPr>
          <a:xfrm>
            <a:off x="2997512" y="1379823"/>
            <a:ext cx="1130300" cy="1130300"/>
          </a:xfrm>
          <a:prstGeom prst="rect">
            <a:avLst/>
          </a:prstGeom>
        </p:spPr>
      </p:pic>
      <p:pic>
        <p:nvPicPr>
          <p:cNvPr id="13" name="Picture 12">
            <a:extLst>
              <a:ext uri="{FF2B5EF4-FFF2-40B4-BE49-F238E27FC236}">
                <a16:creationId xmlns:a16="http://schemas.microsoft.com/office/drawing/2014/main" id="{1952EF95-A4C9-214D-BF3C-8BE8AD1939B8}"/>
              </a:ext>
            </a:extLst>
          </p:cNvPr>
          <p:cNvPicPr>
            <a:picLocks noChangeAspect="1"/>
          </p:cNvPicPr>
          <p:nvPr userDrawn="1"/>
        </p:nvPicPr>
        <p:blipFill>
          <a:blip r:embed="rId6"/>
          <a:stretch>
            <a:fillRect/>
          </a:stretch>
        </p:blipFill>
        <p:spPr>
          <a:xfrm>
            <a:off x="2997512" y="2682094"/>
            <a:ext cx="1130300" cy="1130300"/>
          </a:xfrm>
          <a:prstGeom prst="rect">
            <a:avLst/>
          </a:prstGeom>
        </p:spPr>
      </p:pic>
      <p:pic>
        <p:nvPicPr>
          <p:cNvPr id="14" name="Picture 13">
            <a:extLst>
              <a:ext uri="{FF2B5EF4-FFF2-40B4-BE49-F238E27FC236}">
                <a16:creationId xmlns:a16="http://schemas.microsoft.com/office/drawing/2014/main" id="{A8846411-62FB-A142-82C5-3583BFE76C94}"/>
              </a:ext>
            </a:extLst>
          </p:cNvPr>
          <p:cNvPicPr>
            <a:picLocks noChangeAspect="1"/>
          </p:cNvPicPr>
          <p:nvPr userDrawn="1"/>
        </p:nvPicPr>
        <p:blipFill>
          <a:blip r:embed="rId7"/>
          <a:stretch>
            <a:fillRect/>
          </a:stretch>
        </p:blipFill>
        <p:spPr>
          <a:xfrm>
            <a:off x="2997512" y="3984365"/>
            <a:ext cx="1130300" cy="1130300"/>
          </a:xfrm>
          <a:prstGeom prst="rect">
            <a:avLst/>
          </a:prstGeom>
        </p:spPr>
      </p:pic>
    </p:spTree>
    <p:extLst>
      <p:ext uri="{BB962C8B-B14F-4D97-AF65-F5344CB8AC3E}">
        <p14:creationId xmlns:p14="http://schemas.microsoft.com/office/powerpoint/2010/main" val="305927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47674"/>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61" r:id="rId4"/>
    <p:sldLayoutId id="2147483662" r:id="rId5"/>
    <p:sldLayoutId id="2147483663" r:id="rId6"/>
    <p:sldLayoutId id="2147483664" r:id="rId7"/>
    <p:sldLayoutId id="2147483665" r:id="rId8"/>
    <p:sldLayoutId id="2147483653" r:id="rId9"/>
    <p:sldLayoutId id="2147483652" r:id="rId10"/>
    <p:sldLayoutId id="2147483656" r:id="rId11"/>
    <p:sldLayoutId id="2147483657" r:id="rId12"/>
    <p:sldLayoutId id="2147483658" r:id="rId13"/>
    <p:sldLayoutId id="2147483659" r:id="rId14"/>
    <p:sldLayoutId id="2147483685" r:id="rId15"/>
    <p:sldLayoutId id="2147483686" r:id="rId16"/>
    <p:sldLayoutId id="2147483687" r:id="rId17"/>
    <p:sldLayoutId id="2147483688" r:id="rId18"/>
  </p:sldLayoutIdLst>
  <p:txStyles>
    <p:titleStyle>
      <a:lvl1pPr marL="0" indent="0"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hyperlink" Target="http://whatworks.csgjusticecenter.org/" TargetMode="External"/><Relationship Id="rId3" Type="http://schemas.openxmlformats.org/officeDocument/2006/relationships/hyperlink" Target="https://www.pewtrusts.org/en/research-and-analysis/data-visualizations/2015/results-first-clearinghouse-database" TargetMode="External"/><Relationship Id="rId7" Type="http://schemas.openxmlformats.org/officeDocument/2006/relationships/hyperlink" Target="https://ies.ed.gov/ncee/wwc/"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hyperlink" Target="http://www.crimesolutions.gov/%E2%80%8B" TargetMode="External"/><Relationship Id="rId5" Type="http://schemas.openxmlformats.org/officeDocument/2006/relationships/hyperlink" Target="http://www.cebc4cw.org/%E2%80%8B" TargetMode="External"/><Relationship Id="rId4" Type="http://schemas.openxmlformats.org/officeDocument/2006/relationships/hyperlink" Target="http://www.blueprintsprograms.com/" TargetMode="External"/><Relationship Id="rId9" Type="http://schemas.openxmlformats.org/officeDocument/2006/relationships/hyperlink" Target="https://preventionservices.abtsites.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6.png"/><Relationship Id="rId7" Type="http://schemas.openxmlformats.org/officeDocument/2006/relationships/diagramColors" Target="../diagrams/colors1.xml"/><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hyperlink" Target="https://us2.list-manage.com/subscribe?u=c1064eb7b99ba51bc0bf179a5&amp;id=a506266289" TargetMode="External"/><Relationship Id="rId7" Type="http://schemas.openxmlformats.org/officeDocument/2006/relationships/image" Target="../media/image10.emf"/><Relationship Id="rId12" Type="http://schemas.openxmlformats.org/officeDocument/2006/relationships/hyperlink" Target="mailto:npw5251@psu.edu"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hyperlink" Target="mailto:jll957@psu.edu" TargetMode="External"/><Relationship Id="rId5" Type="http://schemas.openxmlformats.org/officeDocument/2006/relationships/hyperlink" Target="mailto:epis@psu.edu" TargetMode="External"/><Relationship Id="rId10" Type="http://schemas.openxmlformats.org/officeDocument/2006/relationships/hyperlink" Target="mailto:hmr17@psu.edu" TargetMode="External"/><Relationship Id="rId4" Type="http://schemas.openxmlformats.org/officeDocument/2006/relationships/hyperlink" Target="http://epis.psu.edu" TargetMode="External"/><Relationship Id="rId9" Type="http://schemas.openxmlformats.org/officeDocument/2006/relationships/hyperlink" Target="mailto:grs119@psu.ed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epis.psu.edu/" TargetMode="External"/><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id="{F3109DBC-C2B7-1E49-8791-D3DFB9F647C7}"/>
              </a:ext>
            </a:extLst>
          </p:cNvPr>
          <p:cNvSpPr txBox="1">
            <a:spLocks/>
          </p:cNvSpPr>
          <p:nvPr/>
        </p:nvSpPr>
        <p:spPr>
          <a:xfrm>
            <a:off x="3100815" y="867783"/>
            <a:ext cx="8796390" cy="431969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chemeClr val="accent1">
                    <a:lumMod val="75000"/>
                  </a:schemeClr>
                </a:solidFill>
                <a:ea typeface="+mn-lt"/>
                <a:cs typeface="+mn-lt"/>
              </a:rPr>
              <a:t>Implementation Science 101: Scaling Up and Sustaining Evidence-based Programs</a:t>
            </a:r>
          </a:p>
          <a:p>
            <a:pPr marL="0" indent="0" algn="ctr">
              <a:buNone/>
            </a:pPr>
            <a:endParaRPr lang="en-US" sz="3000" i="1">
              <a:cs typeface="Calibri" panose="020F0502020204030204"/>
            </a:endParaRPr>
          </a:p>
          <a:p>
            <a:pPr algn="ctr">
              <a:buNone/>
            </a:pPr>
            <a:r>
              <a:rPr lang="en-US" sz="3000"/>
              <a:t>Hosted by the EPIS Implementation Specialist Team</a:t>
            </a:r>
            <a:endParaRPr lang="en-US" sz="3000">
              <a:cs typeface="Calibri"/>
            </a:endParaRPr>
          </a:p>
          <a:p>
            <a:pPr algn="ctr">
              <a:buNone/>
            </a:pPr>
            <a:r>
              <a:rPr lang="en-US" sz="3000"/>
              <a:t>Thursday, April 7, 2022</a:t>
            </a:r>
            <a:endParaRPr lang="en-US"/>
          </a:p>
          <a:p>
            <a:pPr algn="ctr">
              <a:buNone/>
            </a:pPr>
            <a:r>
              <a:rPr lang="en-US" sz="3000"/>
              <a:t>9:00-11:00am</a:t>
            </a:r>
            <a:endParaRPr lang="en-US" sz="3000">
              <a:cs typeface="Calibri"/>
            </a:endParaRPr>
          </a:p>
          <a:p>
            <a:pPr marL="0" indent="0">
              <a:buNone/>
            </a:pPr>
            <a:endParaRPr lang="en-US" sz="3600"/>
          </a:p>
        </p:txBody>
      </p:sp>
      <p:cxnSp>
        <p:nvCxnSpPr>
          <p:cNvPr id="2" name="Straight Arrow Connector 1">
            <a:extLst>
              <a:ext uri="{FF2B5EF4-FFF2-40B4-BE49-F238E27FC236}">
                <a16:creationId xmlns:a16="http://schemas.microsoft.com/office/drawing/2014/main" id="{E0B7A6F1-8115-423E-8C1C-3F0912718EE0}"/>
              </a:ext>
            </a:extLst>
          </p:cNvPr>
          <p:cNvCxnSpPr/>
          <p:nvPr/>
        </p:nvCxnSpPr>
        <p:spPr>
          <a:xfrm flipV="1">
            <a:off x="3264062" y="3105209"/>
            <a:ext cx="8572500" cy="9525"/>
          </a:xfrm>
          <a:prstGeom prst="straightConnector1">
            <a:avLst/>
          </a:prstGeom>
          <a:ln w="57150">
            <a:solidFill>
              <a:srgbClr val="4472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534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5" descr="Chart&#10;&#10;Description automatically generated">
            <a:extLst>
              <a:ext uri="{FF2B5EF4-FFF2-40B4-BE49-F238E27FC236}">
                <a16:creationId xmlns:a16="http://schemas.microsoft.com/office/drawing/2014/main" id="{7ECE386C-90CC-4963-AC1C-17EB82D11B1E}"/>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89825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5" descr="Timeline&#10;&#10;Description automatically generated">
            <a:extLst>
              <a:ext uri="{FF2B5EF4-FFF2-40B4-BE49-F238E27FC236}">
                <a16:creationId xmlns:a16="http://schemas.microsoft.com/office/drawing/2014/main" id="{9CD2A770-2D2D-41E6-944E-364ACF68D604}"/>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666639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A4C4D48E-710A-4ECE-A94E-7D0B277CD813}"/>
              </a:ext>
            </a:extLst>
          </p:cNvPr>
          <p:cNvSpPr>
            <a:spLocks noGrp="1"/>
          </p:cNvSpPr>
          <p:nvPr>
            <p:ph idx="1"/>
          </p:nvPr>
        </p:nvSpPr>
        <p:spPr>
          <a:xfrm>
            <a:off x="122762" y="1848203"/>
            <a:ext cx="12008282" cy="4873625"/>
          </a:xfrm>
        </p:spPr>
        <p:txBody>
          <a:bodyPr lIns="91440" tIns="45720" rIns="91440" bIns="45720" anchor="t"/>
          <a:lstStyle/>
          <a:p>
            <a:pPr marL="0" indent="0">
              <a:buNone/>
            </a:pPr>
            <a:r>
              <a:rPr lang="en-US" sz="2400" b="1">
                <a:ea typeface="+mn-lt"/>
                <a:cs typeface="+mn-lt"/>
              </a:rPr>
              <a:t>Ineffective approaches rely on </a:t>
            </a:r>
            <a:r>
              <a:rPr lang="en-US" sz="2400" b="1" u="sng">
                <a:ea typeface="+mn-lt"/>
                <a:cs typeface="+mn-lt"/>
              </a:rPr>
              <a:t>emotional appeals</a:t>
            </a:r>
            <a:r>
              <a:rPr lang="en-US" sz="2400" b="1">
                <a:ea typeface="+mn-lt"/>
                <a:cs typeface="+mn-lt"/>
              </a:rPr>
              <a:t>; which are </a:t>
            </a:r>
            <a:r>
              <a:rPr lang="en-US" sz="2400" b="1" u="sng">
                <a:ea typeface="+mn-lt"/>
                <a:cs typeface="+mn-lt"/>
              </a:rPr>
              <a:t>focused on danger or deterrence. </a:t>
            </a:r>
            <a:endParaRPr lang="en-US" sz="2400" b="1">
              <a:cs typeface="Calibri" panose="020F0502020204030204"/>
            </a:endParaRPr>
          </a:p>
          <a:p>
            <a:pPr marL="0" indent="0">
              <a:buNone/>
            </a:pPr>
            <a:r>
              <a:rPr lang="en-US" sz="2400">
                <a:ea typeface="+mn-lt"/>
                <a:cs typeface="+mn-lt"/>
              </a:rPr>
              <a:t>             Some examples of ineffective approaches:</a:t>
            </a:r>
            <a:endParaRPr lang="en-US">
              <a:cs typeface="Calibri"/>
            </a:endParaRPr>
          </a:p>
          <a:p>
            <a:pPr marL="1257300" lvl="2"/>
            <a:r>
              <a:rPr lang="en-US" sz="2000">
                <a:ea typeface="+mn-lt"/>
                <a:cs typeface="+mn-lt"/>
              </a:rPr>
              <a:t>Horror stories </a:t>
            </a:r>
          </a:p>
          <a:p>
            <a:pPr marL="1257300" lvl="2"/>
            <a:r>
              <a:rPr lang="en-US" sz="2000">
                <a:ea typeface="+mn-lt"/>
                <a:cs typeface="+mn-lt"/>
              </a:rPr>
              <a:t>Dramatization of dangerous/harmful effects       </a:t>
            </a:r>
          </a:p>
          <a:p>
            <a:pPr marL="1257300" lvl="2"/>
            <a:r>
              <a:rPr lang="en-US" sz="2000">
                <a:ea typeface="+mn-lt"/>
                <a:cs typeface="+mn-lt"/>
              </a:rPr>
              <a:t>Gruesome photos or videos </a:t>
            </a:r>
          </a:p>
          <a:p>
            <a:pPr marL="1257300" lvl="2"/>
            <a:r>
              <a:rPr lang="en-US" sz="2000">
                <a:ea typeface="+mn-lt"/>
                <a:cs typeface="+mn-lt"/>
              </a:rPr>
              <a:t>Tours of jails; boot camps </a:t>
            </a:r>
            <a:endParaRPr lang="en-US" sz="2000">
              <a:cs typeface="Calibri" panose="020F0502020204030204"/>
            </a:endParaRPr>
          </a:p>
          <a:p>
            <a:pPr marL="1257300" lvl="2"/>
            <a:r>
              <a:rPr lang="en-US" sz="2000">
                <a:ea typeface="+mn-lt"/>
                <a:cs typeface="+mn-lt"/>
              </a:rPr>
              <a:t>Utilization of infrequent or one-time presentations</a:t>
            </a:r>
          </a:p>
          <a:p>
            <a:pPr marL="0" indent="0">
              <a:buNone/>
            </a:pPr>
            <a:endParaRPr lang="en-US" sz="2400">
              <a:ea typeface="+mn-lt"/>
              <a:cs typeface="+mn-lt"/>
            </a:endParaRPr>
          </a:p>
          <a:p>
            <a:pPr marL="0" indent="0">
              <a:buNone/>
            </a:pPr>
            <a:r>
              <a:rPr lang="en-US" sz="2400">
                <a:ea typeface="+mn-lt"/>
                <a:cs typeface="+mn-lt"/>
              </a:rPr>
              <a:t>Research on these approaches consistently shows their inability to prevent substance use. Youth exposed to these approaches have been shown to be MORE likely to use substances. No scientific debate on these because there is no evidence of effectiveness AND there is evidence of harm.</a:t>
            </a:r>
            <a:endParaRPr lang="en-US" sz="2400">
              <a:cs typeface="Calibri" panose="020F0502020204030204"/>
            </a:endParaRPr>
          </a:p>
          <a:p>
            <a:pPr marL="0" indent="0">
              <a:buNone/>
            </a:pPr>
            <a:endParaRPr lang="en-US" sz="2400">
              <a:cs typeface="Calibri" panose="020F0502020204030204"/>
            </a:endParaRPr>
          </a:p>
        </p:txBody>
      </p:sp>
      <p:pic>
        <p:nvPicPr>
          <p:cNvPr id="5" name="Picture 5" descr="Text&#10;&#10;Description automatically generated">
            <a:extLst>
              <a:ext uri="{FF2B5EF4-FFF2-40B4-BE49-F238E27FC236}">
                <a16:creationId xmlns:a16="http://schemas.microsoft.com/office/drawing/2014/main" id="{C6EE1C6D-F1B2-405B-A00D-4FB978FBC5DA}"/>
              </a:ext>
            </a:extLst>
          </p:cNvPr>
          <p:cNvPicPr>
            <a:picLocks noChangeAspect="1"/>
          </p:cNvPicPr>
          <p:nvPr/>
        </p:nvPicPr>
        <p:blipFill>
          <a:blip r:embed="rId3"/>
          <a:stretch>
            <a:fillRect/>
          </a:stretch>
        </p:blipFill>
        <p:spPr>
          <a:xfrm>
            <a:off x="7784690" y="2447290"/>
            <a:ext cx="1784555" cy="2418164"/>
          </a:xfrm>
          <a:prstGeom prst="rect">
            <a:avLst/>
          </a:prstGeom>
        </p:spPr>
      </p:pic>
      <p:pic>
        <p:nvPicPr>
          <p:cNvPr id="6" name="Picture 6" descr="Timeline&#10;&#10;Description automatically generated">
            <a:extLst>
              <a:ext uri="{FF2B5EF4-FFF2-40B4-BE49-F238E27FC236}">
                <a16:creationId xmlns:a16="http://schemas.microsoft.com/office/drawing/2014/main" id="{4525AA7F-2D35-4F60-AA4F-4C93498EF246}"/>
              </a:ext>
            </a:extLst>
          </p:cNvPr>
          <p:cNvPicPr>
            <a:picLocks noChangeAspect="1"/>
          </p:cNvPicPr>
          <p:nvPr/>
        </p:nvPicPr>
        <p:blipFill>
          <a:blip r:embed="rId4"/>
          <a:stretch>
            <a:fillRect/>
          </a:stretch>
        </p:blipFill>
        <p:spPr>
          <a:xfrm>
            <a:off x="3200400" y="67587"/>
            <a:ext cx="4390103" cy="1708371"/>
          </a:xfrm>
          <a:prstGeom prst="rect">
            <a:avLst/>
          </a:prstGeom>
        </p:spPr>
      </p:pic>
    </p:spTree>
    <p:extLst>
      <p:ext uri="{BB962C8B-B14F-4D97-AF65-F5344CB8AC3E}">
        <p14:creationId xmlns:p14="http://schemas.microsoft.com/office/powerpoint/2010/main" val="4196149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A4C4D48E-710A-4ECE-A94E-7D0B277CD813}"/>
              </a:ext>
            </a:extLst>
          </p:cNvPr>
          <p:cNvSpPr>
            <a:spLocks noGrp="1"/>
          </p:cNvSpPr>
          <p:nvPr>
            <p:ph idx="1"/>
          </p:nvPr>
        </p:nvSpPr>
        <p:spPr>
          <a:xfrm>
            <a:off x="1265762" y="3433654"/>
            <a:ext cx="10017251" cy="1948529"/>
          </a:xfrm>
        </p:spPr>
        <p:txBody>
          <a:bodyPr lIns="91440" tIns="45720" rIns="91440" bIns="45720" anchor="t"/>
          <a:lstStyle/>
          <a:p>
            <a:pPr marL="0" indent="0">
              <a:buNone/>
            </a:pPr>
            <a:r>
              <a:rPr lang="en-US" b="1">
                <a:ea typeface="+mn-lt"/>
                <a:cs typeface="+mn-lt"/>
              </a:rPr>
              <a:t>Those programs that fall into the middle of the continuum either have not been evaluated OR it has been evaluated and there are no effects.</a:t>
            </a:r>
            <a:endParaRPr lang="en-US" b="1" u="sng">
              <a:cs typeface="Calibri" panose="020F0502020204030204"/>
            </a:endParaRPr>
          </a:p>
          <a:p>
            <a:pPr marL="0" indent="0">
              <a:buNone/>
            </a:pPr>
            <a:r>
              <a:rPr lang="en-US">
                <a:ea typeface="+mn-lt"/>
                <a:cs typeface="+mn-lt"/>
              </a:rPr>
              <a:t>             </a:t>
            </a:r>
            <a:endParaRPr lang="en-US" sz="4000">
              <a:cs typeface="Calibri"/>
            </a:endParaRPr>
          </a:p>
          <a:p>
            <a:pPr marL="0" indent="0">
              <a:buNone/>
            </a:pPr>
            <a:endParaRPr lang="en-US">
              <a:cs typeface="Calibri"/>
            </a:endParaRPr>
          </a:p>
        </p:txBody>
      </p:sp>
      <p:pic>
        <p:nvPicPr>
          <p:cNvPr id="2" name="Picture 4" descr="Timeline&#10;&#10;Description automatically generated">
            <a:extLst>
              <a:ext uri="{FF2B5EF4-FFF2-40B4-BE49-F238E27FC236}">
                <a16:creationId xmlns:a16="http://schemas.microsoft.com/office/drawing/2014/main" id="{261C4086-A546-44D2-BC25-4DCCF6E75CDE}"/>
              </a:ext>
            </a:extLst>
          </p:cNvPr>
          <p:cNvPicPr>
            <a:picLocks noChangeAspect="1"/>
          </p:cNvPicPr>
          <p:nvPr/>
        </p:nvPicPr>
        <p:blipFill>
          <a:blip r:embed="rId3"/>
          <a:stretch>
            <a:fillRect/>
          </a:stretch>
        </p:blipFill>
        <p:spPr>
          <a:xfrm>
            <a:off x="3040626" y="788663"/>
            <a:ext cx="6098457" cy="2244961"/>
          </a:xfrm>
          <a:prstGeom prst="rect">
            <a:avLst/>
          </a:prstGeom>
        </p:spPr>
      </p:pic>
    </p:spTree>
    <p:extLst>
      <p:ext uri="{BB962C8B-B14F-4D97-AF65-F5344CB8AC3E}">
        <p14:creationId xmlns:p14="http://schemas.microsoft.com/office/powerpoint/2010/main" val="1242992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A4C4D48E-710A-4ECE-A94E-7D0B277CD813}"/>
              </a:ext>
            </a:extLst>
          </p:cNvPr>
          <p:cNvSpPr>
            <a:spLocks noGrp="1"/>
          </p:cNvSpPr>
          <p:nvPr>
            <p:ph idx="1"/>
          </p:nvPr>
        </p:nvSpPr>
        <p:spPr>
          <a:xfrm>
            <a:off x="460631" y="2700409"/>
            <a:ext cx="11339967" cy="4162642"/>
          </a:xfrm>
        </p:spPr>
        <p:txBody>
          <a:bodyPr lIns="91440" tIns="45720" rIns="91440" bIns="45720" anchor="t"/>
          <a:lstStyle/>
          <a:p>
            <a:pPr marL="0" indent="0">
              <a:buNone/>
            </a:pPr>
            <a:r>
              <a:rPr lang="en-US" b="1">
                <a:ea typeface="+mn-lt"/>
                <a:cs typeface="+mn-lt"/>
              </a:rPr>
              <a:t>Programs on this side of the continuum...</a:t>
            </a:r>
          </a:p>
          <a:p>
            <a:r>
              <a:rPr lang="en-US">
                <a:ea typeface="+mn-lt"/>
                <a:cs typeface="+mn-lt"/>
              </a:rPr>
              <a:t>Improve Knowledge + Beliefs/Attitudes + Skills</a:t>
            </a:r>
          </a:p>
          <a:p>
            <a:r>
              <a:rPr lang="en-US">
                <a:ea typeface="+mn-lt"/>
                <a:cs typeface="+mn-lt"/>
              </a:rPr>
              <a:t>Are Strengths-based approaches </a:t>
            </a:r>
            <a:endParaRPr lang="en-US">
              <a:cs typeface="Calibri" panose="020F0502020204030204"/>
            </a:endParaRPr>
          </a:p>
          <a:p>
            <a:r>
              <a:rPr lang="en-US">
                <a:ea typeface="+mn-lt"/>
                <a:cs typeface="+mn-lt"/>
              </a:rPr>
              <a:t>Include transfer of skills to Individual, peers, family, school, community </a:t>
            </a:r>
            <a:endParaRPr lang="en-US">
              <a:cs typeface="Calibri" panose="020F0502020204030204"/>
            </a:endParaRPr>
          </a:p>
          <a:p>
            <a:r>
              <a:rPr lang="en-US">
                <a:ea typeface="+mn-lt"/>
                <a:cs typeface="+mn-lt"/>
              </a:rPr>
              <a:t>Are interactive, and hands-on </a:t>
            </a:r>
            <a:endParaRPr lang="en-US">
              <a:cs typeface="Calibri" panose="020F0502020204030204"/>
            </a:endParaRPr>
          </a:p>
          <a:p>
            <a:r>
              <a:rPr lang="en-US">
                <a:ea typeface="+mn-lt"/>
                <a:cs typeface="+mn-lt"/>
              </a:rPr>
              <a:t>Include enough time (weeks/hours) to have impact (dosage)</a:t>
            </a:r>
            <a:endParaRPr lang="en-US">
              <a:cs typeface="Calibri" panose="020F0502020204030204"/>
            </a:endParaRPr>
          </a:p>
          <a:p>
            <a:pPr marL="0" indent="0">
              <a:buNone/>
            </a:pPr>
            <a:endParaRPr lang="en-US" b="1">
              <a:cs typeface="Calibri" panose="020F0502020204030204"/>
            </a:endParaRPr>
          </a:p>
          <a:p>
            <a:pPr marL="0" indent="0">
              <a:buNone/>
            </a:pPr>
            <a:r>
              <a:rPr lang="en-US">
                <a:ea typeface="+mn-lt"/>
                <a:cs typeface="+mn-lt"/>
              </a:rPr>
              <a:t>             </a:t>
            </a:r>
            <a:endParaRPr lang="en-US" sz="4000">
              <a:cs typeface="Calibri"/>
            </a:endParaRPr>
          </a:p>
          <a:p>
            <a:pPr marL="0" indent="0">
              <a:buNone/>
            </a:pPr>
            <a:endParaRPr lang="en-US">
              <a:cs typeface="Calibri"/>
            </a:endParaRPr>
          </a:p>
        </p:txBody>
      </p:sp>
      <p:pic>
        <p:nvPicPr>
          <p:cNvPr id="4" name="Picture 4" descr="Timeline&#10;&#10;Description automatically generated">
            <a:extLst>
              <a:ext uri="{FF2B5EF4-FFF2-40B4-BE49-F238E27FC236}">
                <a16:creationId xmlns:a16="http://schemas.microsoft.com/office/drawing/2014/main" id="{3FAB11D0-085F-47A2-BB5E-D31C0A1A1D06}"/>
              </a:ext>
            </a:extLst>
          </p:cNvPr>
          <p:cNvPicPr>
            <a:picLocks noChangeAspect="1"/>
          </p:cNvPicPr>
          <p:nvPr/>
        </p:nvPicPr>
        <p:blipFill>
          <a:blip r:embed="rId3"/>
          <a:stretch>
            <a:fillRect/>
          </a:stretch>
        </p:blipFill>
        <p:spPr>
          <a:xfrm>
            <a:off x="3545457" y="106993"/>
            <a:ext cx="4784784" cy="2072014"/>
          </a:xfrm>
          <a:prstGeom prst="rect">
            <a:avLst/>
          </a:prstGeom>
        </p:spPr>
      </p:pic>
    </p:spTree>
    <p:extLst>
      <p:ext uri="{BB962C8B-B14F-4D97-AF65-F5344CB8AC3E}">
        <p14:creationId xmlns:p14="http://schemas.microsoft.com/office/powerpoint/2010/main" val="3522889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5EB7829-C45B-4B9F-8DA5-954D6DC0DCBA}"/>
              </a:ext>
            </a:extLst>
          </p:cNvPr>
          <p:cNvGraphicFramePr>
            <a:graphicFrameLocks noGrp="1"/>
          </p:cNvGraphicFramePr>
          <p:nvPr>
            <p:extLst>
              <p:ext uri="{D42A27DB-BD31-4B8C-83A1-F6EECF244321}">
                <p14:modId xmlns:p14="http://schemas.microsoft.com/office/powerpoint/2010/main" val="522468209"/>
              </p:ext>
            </p:extLst>
          </p:nvPr>
        </p:nvGraphicFramePr>
        <p:xfrm>
          <a:off x="234461" y="785446"/>
          <a:ext cx="11718734" cy="5683062"/>
        </p:xfrm>
        <a:graphic>
          <a:graphicData uri="http://schemas.openxmlformats.org/drawingml/2006/table">
            <a:tbl>
              <a:tblPr firstRow="1" bandRow="1">
                <a:tableStyleId>{5C22544A-7EE6-4342-B048-85BDC9FD1C3A}</a:tableStyleId>
              </a:tblPr>
              <a:tblGrid>
                <a:gridCol w="3955225">
                  <a:extLst>
                    <a:ext uri="{9D8B030D-6E8A-4147-A177-3AD203B41FA5}">
                      <a16:colId xmlns:a16="http://schemas.microsoft.com/office/drawing/2014/main" val="2257480058"/>
                    </a:ext>
                  </a:extLst>
                </a:gridCol>
                <a:gridCol w="3036830">
                  <a:extLst>
                    <a:ext uri="{9D8B030D-6E8A-4147-A177-3AD203B41FA5}">
                      <a16:colId xmlns:a16="http://schemas.microsoft.com/office/drawing/2014/main" val="3519412727"/>
                    </a:ext>
                  </a:extLst>
                </a:gridCol>
                <a:gridCol w="4726679">
                  <a:extLst>
                    <a:ext uri="{9D8B030D-6E8A-4147-A177-3AD203B41FA5}">
                      <a16:colId xmlns:a16="http://schemas.microsoft.com/office/drawing/2014/main" val="259276850"/>
                    </a:ext>
                  </a:extLst>
                </a:gridCol>
              </a:tblGrid>
              <a:tr h="530993">
                <a:tc>
                  <a:txBody>
                    <a:bodyPr/>
                    <a:lstStyle/>
                    <a:p>
                      <a:pPr rtl="0" fontAlgn="base"/>
                      <a:r>
                        <a:rPr lang="en-US" sz="1800">
                          <a:effectLst/>
                        </a:rPr>
                        <a:t>Rating  Source​ </a:t>
                      </a:r>
                    </a:p>
                  </a:txBody>
                  <a:tcPr anchor="ctr"/>
                </a:tc>
                <a:tc>
                  <a:txBody>
                    <a:bodyPr/>
                    <a:lstStyle/>
                    <a:p>
                      <a:pPr rtl="0" fontAlgn="base"/>
                      <a:r>
                        <a:rPr lang="en-US" sz="1800">
                          <a:effectLst/>
                        </a:rPr>
                        <a:t>Area of Focus​ </a:t>
                      </a:r>
                    </a:p>
                  </a:txBody>
                  <a:tcPr anchor="ctr"/>
                </a:tc>
                <a:tc>
                  <a:txBody>
                    <a:bodyPr/>
                    <a:lstStyle/>
                    <a:p>
                      <a:pPr rtl="0" fontAlgn="base"/>
                      <a:r>
                        <a:rPr lang="en-US" sz="1800">
                          <a:effectLst/>
                        </a:rPr>
                        <a:t>Website​ </a:t>
                      </a:r>
                    </a:p>
                  </a:txBody>
                  <a:tcPr anchor="ctr"/>
                </a:tc>
                <a:extLst>
                  <a:ext uri="{0D108BD9-81ED-4DB2-BD59-A6C34878D82A}">
                    <a16:rowId xmlns:a16="http://schemas.microsoft.com/office/drawing/2014/main" val="299998700"/>
                  </a:ext>
                </a:extLst>
              </a:tr>
              <a:tr h="1105040">
                <a:tc>
                  <a:txBody>
                    <a:bodyPr/>
                    <a:lstStyle/>
                    <a:p>
                      <a:pPr rtl="0" fontAlgn="base"/>
                      <a:r>
                        <a:rPr lang="en-US" sz="1800">
                          <a:effectLst/>
                        </a:rPr>
                        <a:t>Results First Clearinghouse Database </a:t>
                      </a:r>
                    </a:p>
                  </a:txBody>
                  <a:tcPr anchor="ctr"/>
                </a:tc>
                <a:tc>
                  <a:txBody>
                    <a:bodyPr/>
                    <a:lstStyle/>
                    <a:p>
                      <a:pPr rtl="0" fontAlgn="base"/>
                      <a:r>
                        <a:rPr lang="en-US" sz="1800">
                          <a:effectLst/>
                        </a:rPr>
                        <a:t>Combines 9 national clearinghouses </a:t>
                      </a:r>
                    </a:p>
                  </a:txBody>
                  <a:tcPr anchor="ctr"/>
                </a:tc>
                <a:tc>
                  <a:txBody>
                    <a:bodyPr/>
                    <a:lstStyle/>
                    <a:p>
                      <a:pPr rtl="0" fontAlgn="base"/>
                      <a:r>
                        <a:rPr lang="en-US" sz="1800">
                          <a:effectLst/>
                          <a:hlinkClick r:id="rId3"/>
                        </a:rPr>
                        <a:t>https://www.pewtrusts.org/en/research-and-analysis/data-visualizations/2015/results-first-clearinghouse-database</a:t>
                      </a:r>
                      <a:r>
                        <a:rPr lang="en-US" sz="1800">
                          <a:effectLst/>
                        </a:rPr>
                        <a:t>  </a:t>
                      </a:r>
                      <a:endParaRPr lang="en-US" sz="1800">
                        <a:effectLst/>
                        <a:latin typeface="Calibri"/>
                      </a:endParaRPr>
                    </a:p>
                  </a:txBody>
                  <a:tcPr anchor="ctr"/>
                </a:tc>
                <a:extLst>
                  <a:ext uri="{0D108BD9-81ED-4DB2-BD59-A6C34878D82A}">
                    <a16:rowId xmlns:a16="http://schemas.microsoft.com/office/drawing/2014/main" val="957104882"/>
                  </a:ext>
                </a:extLst>
              </a:tr>
              <a:tr h="789314">
                <a:tc>
                  <a:txBody>
                    <a:bodyPr/>
                    <a:lstStyle/>
                    <a:p>
                      <a:pPr rtl="0" fontAlgn="base"/>
                      <a:r>
                        <a:rPr lang="en-US" sz="1800">
                          <a:effectLst/>
                        </a:rPr>
                        <a:t>Blueprints for Healthy Youth Development​ </a:t>
                      </a:r>
                    </a:p>
                  </a:txBody>
                  <a:tcPr anchor="ctr"/>
                </a:tc>
                <a:tc>
                  <a:txBody>
                    <a:bodyPr/>
                    <a:lstStyle/>
                    <a:p>
                      <a:pPr rtl="0" fontAlgn="base"/>
                      <a:r>
                        <a:rPr lang="en-US" sz="1800">
                          <a:effectLst/>
                        </a:rPr>
                        <a:t>Child welfare, juvenile justice​ </a:t>
                      </a:r>
                    </a:p>
                  </a:txBody>
                  <a:tcPr anchor="ctr"/>
                </a:tc>
                <a:tc>
                  <a:txBody>
                    <a:bodyPr/>
                    <a:lstStyle/>
                    <a:p>
                      <a:pPr rtl="0" fontAlgn="base"/>
                      <a:r>
                        <a:rPr lang="en-US" sz="1800">
                          <a:effectLst/>
                          <a:hlinkClick r:id="rId4"/>
                        </a:rPr>
                        <a:t>www.blueprintsprograms.com</a:t>
                      </a:r>
                      <a:r>
                        <a:rPr lang="en-US" sz="1800">
                          <a:effectLst/>
                        </a:rPr>
                        <a:t>​ </a:t>
                      </a:r>
                      <a:endParaRPr lang="en-US" sz="1800">
                        <a:effectLst/>
                        <a:latin typeface="Calibri"/>
                      </a:endParaRPr>
                    </a:p>
                  </a:txBody>
                  <a:tcPr anchor="ctr"/>
                </a:tc>
                <a:extLst>
                  <a:ext uri="{0D108BD9-81ED-4DB2-BD59-A6C34878D82A}">
                    <a16:rowId xmlns:a16="http://schemas.microsoft.com/office/drawing/2014/main" val="2125562574"/>
                  </a:ext>
                </a:extLst>
              </a:tr>
              <a:tr h="774963">
                <a:tc>
                  <a:txBody>
                    <a:bodyPr/>
                    <a:lstStyle/>
                    <a:p>
                      <a:pPr rtl="0" fontAlgn="base"/>
                      <a:r>
                        <a:rPr lang="en-US" sz="1800">
                          <a:effectLst/>
                        </a:rPr>
                        <a:t>California Evidence-Based Clearinghouse for Child Welfare​ </a:t>
                      </a:r>
                    </a:p>
                  </a:txBody>
                  <a:tcPr anchor="ctr"/>
                </a:tc>
                <a:tc>
                  <a:txBody>
                    <a:bodyPr/>
                    <a:lstStyle/>
                    <a:p>
                      <a:pPr rtl="0" fontAlgn="base"/>
                      <a:r>
                        <a:rPr lang="en-US" sz="1800">
                          <a:effectLst/>
                        </a:rPr>
                        <a:t>Child welfare​ </a:t>
                      </a:r>
                    </a:p>
                  </a:txBody>
                  <a:tcPr anchor="ctr"/>
                </a:tc>
                <a:tc>
                  <a:txBody>
                    <a:bodyPr/>
                    <a:lstStyle/>
                    <a:p>
                      <a:pPr rtl="0" fontAlgn="base"/>
                      <a:r>
                        <a:rPr lang="en-US" sz="1800">
                          <a:effectLst/>
                          <a:hlinkClick r:id="rId5"/>
                        </a:rPr>
                        <a:t>www.cebc4cw.org/​</a:t>
                      </a:r>
                      <a:r>
                        <a:rPr lang="en-US" sz="1800">
                          <a:effectLst/>
                        </a:rPr>
                        <a:t>  </a:t>
                      </a:r>
                      <a:endParaRPr lang="en-US" sz="1800">
                        <a:effectLst/>
                        <a:latin typeface="Calibri"/>
                      </a:endParaRPr>
                    </a:p>
                  </a:txBody>
                  <a:tcPr anchor="ctr"/>
                </a:tc>
                <a:extLst>
                  <a:ext uri="{0D108BD9-81ED-4DB2-BD59-A6C34878D82A}">
                    <a16:rowId xmlns:a16="http://schemas.microsoft.com/office/drawing/2014/main" val="2830919150"/>
                  </a:ext>
                </a:extLst>
              </a:tr>
              <a:tr h="530993">
                <a:tc>
                  <a:txBody>
                    <a:bodyPr/>
                    <a:lstStyle/>
                    <a:p>
                      <a:pPr rtl="0" fontAlgn="base"/>
                      <a:r>
                        <a:rPr lang="en-US" sz="1800">
                          <a:effectLst/>
                        </a:rPr>
                        <a:t>CrimeSolutions.gov​ </a:t>
                      </a:r>
                    </a:p>
                  </a:txBody>
                  <a:tcPr anchor="ctr"/>
                </a:tc>
                <a:tc>
                  <a:txBody>
                    <a:bodyPr/>
                    <a:lstStyle/>
                    <a:p>
                      <a:pPr rtl="0" fontAlgn="base"/>
                      <a:r>
                        <a:rPr lang="en-US" sz="1800">
                          <a:effectLst/>
                        </a:rPr>
                        <a:t>Criminal justice​ </a:t>
                      </a:r>
                    </a:p>
                  </a:txBody>
                  <a:tcPr anchor="ctr"/>
                </a:tc>
                <a:tc>
                  <a:txBody>
                    <a:bodyPr/>
                    <a:lstStyle/>
                    <a:p>
                      <a:pPr rtl="0" fontAlgn="base"/>
                      <a:r>
                        <a:rPr lang="en-US" sz="1800">
                          <a:effectLst/>
                          <a:hlinkClick r:id="rId6"/>
                        </a:rPr>
                        <a:t>www.crimesolutions.gov/​</a:t>
                      </a:r>
                      <a:r>
                        <a:rPr lang="en-US" sz="1800">
                          <a:effectLst/>
                        </a:rPr>
                        <a:t> </a:t>
                      </a:r>
                      <a:endParaRPr lang="en-US" sz="1800">
                        <a:effectLst/>
                        <a:latin typeface="Calibri"/>
                      </a:endParaRPr>
                    </a:p>
                  </a:txBody>
                  <a:tcPr anchor="ctr"/>
                </a:tc>
                <a:extLst>
                  <a:ext uri="{0D108BD9-81ED-4DB2-BD59-A6C34878D82A}">
                    <a16:rowId xmlns:a16="http://schemas.microsoft.com/office/drawing/2014/main" val="2579706779"/>
                  </a:ext>
                </a:extLst>
              </a:tr>
              <a:tr h="530993">
                <a:tc>
                  <a:txBody>
                    <a:bodyPr/>
                    <a:lstStyle/>
                    <a:p>
                      <a:pPr rtl="0" fontAlgn="base"/>
                      <a:r>
                        <a:rPr lang="en-US" sz="1800">
                          <a:effectLst/>
                        </a:rPr>
                        <a:t>What Works Clearinghouse ​ </a:t>
                      </a:r>
                    </a:p>
                  </a:txBody>
                  <a:tcPr anchor="ctr"/>
                </a:tc>
                <a:tc>
                  <a:txBody>
                    <a:bodyPr/>
                    <a:lstStyle/>
                    <a:p>
                      <a:pPr rtl="0" fontAlgn="base"/>
                      <a:r>
                        <a:rPr lang="en-US" sz="1800">
                          <a:effectLst/>
                        </a:rPr>
                        <a:t>Education​ </a:t>
                      </a:r>
                    </a:p>
                  </a:txBody>
                  <a:tcPr anchor="ctr"/>
                </a:tc>
                <a:tc>
                  <a:txBody>
                    <a:bodyPr/>
                    <a:lstStyle/>
                    <a:p>
                      <a:pPr rtl="0" fontAlgn="base"/>
                      <a:r>
                        <a:rPr lang="en-US" sz="1800">
                          <a:effectLst/>
                          <a:hlinkClick r:id="rId7"/>
                        </a:rPr>
                        <a:t>ies.ed.gov/ncee/wwc/​</a:t>
                      </a:r>
                      <a:r>
                        <a:rPr lang="en-US" sz="1800">
                          <a:effectLst/>
                        </a:rPr>
                        <a:t>  </a:t>
                      </a:r>
                      <a:endParaRPr lang="en-US" sz="1800">
                        <a:effectLst/>
                        <a:latin typeface="Calibri"/>
                      </a:endParaRPr>
                    </a:p>
                  </a:txBody>
                  <a:tcPr anchor="ctr"/>
                </a:tc>
                <a:extLst>
                  <a:ext uri="{0D108BD9-81ED-4DB2-BD59-A6C34878D82A}">
                    <a16:rowId xmlns:a16="http://schemas.microsoft.com/office/drawing/2014/main" val="594916433"/>
                  </a:ext>
                </a:extLst>
              </a:tr>
              <a:tr h="559696">
                <a:tc>
                  <a:txBody>
                    <a:bodyPr/>
                    <a:lstStyle/>
                    <a:p>
                      <a:pPr rtl="0" fontAlgn="base"/>
                      <a:r>
                        <a:rPr lang="en-US" sz="1800">
                          <a:effectLst/>
                        </a:rPr>
                        <a:t>What Works in Reentry Clearinghouse​ </a:t>
                      </a:r>
                    </a:p>
                  </a:txBody>
                  <a:tcPr anchor="ctr"/>
                </a:tc>
                <a:tc>
                  <a:txBody>
                    <a:bodyPr/>
                    <a:lstStyle/>
                    <a:p>
                      <a:pPr rtl="0" fontAlgn="base"/>
                      <a:r>
                        <a:rPr lang="en-US" sz="1800">
                          <a:effectLst/>
                        </a:rPr>
                        <a:t>Criminal justice​ </a:t>
                      </a:r>
                    </a:p>
                  </a:txBody>
                  <a:tcPr anchor="ctr"/>
                </a:tc>
                <a:tc>
                  <a:txBody>
                    <a:bodyPr/>
                    <a:lstStyle/>
                    <a:p>
                      <a:pPr rtl="0" fontAlgn="base"/>
                      <a:r>
                        <a:rPr lang="en-US" sz="1800">
                          <a:effectLst/>
                          <a:hlinkClick r:id="rId8"/>
                        </a:rPr>
                        <a:t>whatworks.csgjusticecenter.org</a:t>
                      </a:r>
                      <a:r>
                        <a:rPr lang="en-US" sz="1800">
                          <a:effectLst/>
                        </a:rPr>
                        <a:t>​  </a:t>
                      </a:r>
                      <a:endParaRPr lang="en-US" sz="1800">
                        <a:effectLst/>
                        <a:latin typeface="Calibri"/>
                      </a:endParaRPr>
                    </a:p>
                  </a:txBody>
                  <a:tcPr anchor="ctr"/>
                </a:tc>
                <a:extLst>
                  <a:ext uri="{0D108BD9-81ED-4DB2-BD59-A6C34878D82A}">
                    <a16:rowId xmlns:a16="http://schemas.microsoft.com/office/drawing/2014/main" val="847676492"/>
                  </a:ext>
                </a:extLst>
              </a:tr>
              <a:tr h="861070">
                <a:tc>
                  <a:txBody>
                    <a:bodyPr/>
                    <a:lstStyle/>
                    <a:p>
                      <a:pPr rtl="0" fontAlgn="base"/>
                      <a:r>
                        <a:rPr lang="en-US" sz="1800">
                          <a:effectLst/>
                        </a:rPr>
                        <a:t>​Title IV-E Prevention Services Clearinghouse (Family First)​ </a:t>
                      </a:r>
                    </a:p>
                  </a:txBody>
                  <a:tcPr anchor="ctr"/>
                </a:tc>
                <a:tc>
                  <a:txBody>
                    <a:bodyPr/>
                    <a:lstStyle/>
                    <a:p>
                      <a:pPr rtl="0" fontAlgn="base"/>
                      <a:r>
                        <a:rPr lang="en-US" sz="1800">
                          <a:effectLst/>
                        </a:rPr>
                        <a:t>​Child welfare​ </a:t>
                      </a:r>
                    </a:p>
                  </a:txBody>
                  <a:tcPr anchor="ctr"/>
                </a:tc>
                <a:tc>
                  <a:txBody>
                    <a:bodyPr/>
                    <a:lstStyle/>
                    <a:p>
                      <a:pPr rtl="0" fontAlgn="base"/>
                      <a:r>
                        <a:rPr lang="en-US" sz="1800">
                          <a:effectLst/>
                        </a:rPr>
                        <a:t>​</a:t>
                      </a:r>
                      <a:r>
                        <a:rPr lang="en-US" sz="1800" b="0" i="0" u="none" strike="noStrike" noProof="0">
                          <a:effectLst/>
                          <a:latin typeface="Calibri"/>
                          <a:hlinkClick r:id="rId9"/>
                        </a:rPr>
                        <a:t>https://preventionservices.abtsites.com/</a:t>
                      </a:r>
                      <a:endParaRPr lang="en-US" sz="1800" b="0" i="0" u="none" strike="noStrike" noProof="0">
                        <a:effectLst/>
                        <a:latin typeface="Calibri"/>
                      </a:endParaRPr>
                    </a:p>
                  </a:txBody>
                  <a:tcPr anchor="ctr"/>
                </a:tc>
                <a:extLst>
                  <a:ext uri="{0D108BD9-81ED-4DB2-BD59-A6C34878D82A}">
                    <a16:rowId xmlns:a16="http://schemas.microsoft.com/office/drawing/2014/main" val="3444548090"/>
                  </a:ext>
                </a:extLst>
              </a:tr>
            </a:tbl>
          </a:graphicData>
        </a:graphic>
      </p:graphicFrame>
      <p:sp>
        <p:nvSpPr>
          <p:cNvPr id="7" name="TextBox 6">
            <a:extLst>
              <a:ext uri="{FF2B5EF4-FFF2-40B4-BE49-F238E27FC236}">
                <a16:creationId xmlns:a16="http://schemas.microsoft.com/office/drawing/2014/main" id="{4EE00659-0568-4426-B715-730DB22F2501}"/>
              </a:ext>
            </a:extLst>
          </p:cNvPr>
          <p:cNvSpPr txBox="1"/>
          <p:nvPr/>
        </p:nvSpPr>
        <p:spPr>
          <a:xfrm>
            <a:off x="2641232" y="47380"/>
            <a:ext cx="67832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t>PROGRAM CLEARINGHOUSES</a:t>
            </a:r>
          </a:p>
        </p:txBody>
      </p:sp>
    </p:spTree>
    <p:extLst>
      <p:ext uri="{BB962C8B-B14F-4D97-AF65-F5344CB8AC3E}">
        <p14:creationId xmlns:p14="http://schemas.microsoft.com/office/powerpoint/2010/main" val="3483244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text, grass, outdoor&#10;&#10;Description automatically generated">
            <a:extLst>
              <a:ext uri="{FF2B5EF4-FFF2-40B4-BE49-F238E27FC236}">
                <a16:creationId xmlns:a16="http://schemas.microsoft.com/office/drawing/2014/main" id="{3A372908-4922-4815-B4FD-A57A62B89DDF}"/>
              </a:ext>
            </a:extLst>
          </p:cNvPr>
          <p:cNvPicPr>
            <a:picLocks noChangeAspect="1"/>
          </p:cNvPicPr>
          <p:nvPr/>
        </p:nvPicPr>
        <p:blipFill>
          <a:blip r:embed="rId3"/>
          <a:stretch>
            <a:fillRect/>
          </a:stretch>
        </p:blipFill>
        <p:spPr>
          <a:xfrm>
            <a:off x="-4175" y="-3975"/>
            <a:ext cx="5279719" cy="6865947"/>
          </a:xfrm>
          <a:prstGeom prst="rect">
            <a:avLst/>
          </a:prstGeom>
        </p:spPr>
      </p:pic>
      <p:pic>
        <p:nvPicPr>
          <p:cNvPr id="10" name="Picture 10" descr="Chart&#10;&#10;Description automatically generated">
            <a:extLst>
              <a:ext uri="{FF2B5EF4-FFF2-40B4-BE49-F238E27FC236}">
                <a16:creationId xmlns:a16="http://schemas.microsoft.com/office/drawing/2014/main" id="{A14A80C0-5A91-43B6-B223-E58B3F5931A7}"/>
              </a:ext>
            </a:extLst>
          </p:cNvPr>
          <p:cNvPicPr>
            <a:picLocks noChangeAspect="1"/>
          </p:cNvPicPr>
          <p:nvPr/>
        </p:nvPicPr>
        <p:blipFill>
          <a:blip r:embed="rId4"/>
          <a:stretch>
            <a:fillRect/>
          </a:stretch>
        </p:blipFill>
        <p:spPr>
          <a:xfrm>
            <a:off x="5402893" y="305844"/>
            <a:ext cx="3296432" cy="4409161"/>
          </a:xfrm>
          <a:prstGeom prst="rect">
            <a:avLst/>
          </a:prstGeom>
        </p:spPr>
      </p:pic>
      <p:pic>
        <p:nvPicPr>
          <p:cNvPr id="11" name="Picture 11" descr="Chart, bar chart&#10;&#10;Description automatically generated">
            <a:extLst>
              <a:ext uri="{FF2B5EF4-FFF2-40B4-BE49-F238E27FC236}">
                <a16:creationId xmlns:a16="http://schemas.microsoft.com/office/drawing/2014/main" id="{7C3219D8-8876-4F03-A80E-9C6ABFDDB495}"/>
              </a:ext>
            </a:extLst>
          </p:cNvPr>
          <p:cNvPicPr>
            <a:picLocks noChangeAspect="1"/>
          </p:cNvPicPr>
          <p:nvPr/>
        </p:nvPicPr>
        <p:blipFill>
          <a:blip r:embed="rId5"/>
          <a:stretch>
            <a:fillRect/>
          </a:stretch>
        </p:blipFill>
        <p:spPr>
          <a:xfrm>
            <a:off x="8722291" y="2203555"/>
            <a:ext cx="3223363" cy="4308915"/>
          </a:xfrm>
          <a:prstGeom prst="rect">
            <a:avLst/>
          </a:prstGeom>
        </p:spPr>
      </p:pic>
    </p:spTree>
    <p:extLst>
      <p:ext uri="{BB962C8B-B14F-4D97-AF65-F5344CB8AC3E}">
        <p14:creationId xmlns:p14="http://schemas.microsoft.com/office/powerpoint/2010/main" val="2112453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Rectangle 25">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7">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9">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5E90F7-277C-4B0D-A576-AB4D416A45FB}"/>
              </a:ext>
            </a:extLst>
          </p:cNvPr>
          <p:cNvSpPr>
            <a:spLocks noGrp="1"/>
          </p:cNvSpPr>
          <p:nvPr>
            <p:ph type="title"/>
          </p:nvPr>
        </p:nvSpPr>
        <p:spPr>
          <a:xfrm>
            <a:off x="660042" y="2945176"/>
            <a:ext cx="2878688" cy="2757975"/>
          </a:xfrm>
        </p:spPr>
        <p:txBody>
          <a:bodyPr vert="horz" lIns="91440" tIns="45720" rIns="91440" bIns="45720" rtlCol="0" anchor="t">
            <a:normAutofit/>
          </a:bodyPr>
          <a:lstStyle/>
          <a:p>
            <a:r>
              <a:rPr lang="en-US" sz="3100" b="1">
                <a:solidFill>
                  <a:srgbClr val="FFFFFF"/>
                </a:solidFill>
              </a:rPr>
              <a:t>Mapping EPIS-supported programs to Risk and Protective Factors</a:t>
            </a:r>
          </a:p>
        </p:txBody>
      </p:sp>
      <p:pic>
        <p:nvPicPr>
          <p:cNvPr id="6" name="Picture 6" descr="Table&#10;&#10;Description automatically generated">
            <a:extLst>
              <a:ext uri="{FF2B5EF4-FFF2-40B4-BE49-F238E27FC236}">
                <a16:creationId xmlns:a16="http://schemas.microsoft.com/office/drawing/2014/main" id="{169B9E1E-82C1-49E3-AE0E-9C4716CD0D9C}"/>
              </a:ext>
            </a:extLst>
          </p:cNvPr>
          <p:cNvPicPr>
            <a:picLocks noChangeAspect="1"/>
          </p:cNvPicPr>
          <p:nvPr/>
        </p:nvPicPr>
        <p:blipFill>
          <a:blip r:embed="rId3"/>
          <a:stretch>
            <a:fillRect/>
          </a:stretch>
        </p:blipFill>
        <p:spPr>
          <a:xfrm>
            <a:off x="5389366" y="43065"/>
            <a:ext cx="5217323" cy="6771608"/>
          </a:xfrm>
          <a:prstGeom prst="rect">
            <a:avLst/>
          </a:prstGeom>
        </p:spPr>
      </p:pic>
    </p:spTree>
    <p:extLst>
      <p:ext uri="{BB962C8B-B14F-4D97-AF65-F5344CB8AC3E}">
        <p14:creationId xmlns:p14="http://schemas.microsoft.com/office/powerpoint/2010/main" val="1723921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Rectangle 25">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7">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9">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5E90F7-277C-4B0D-A576-AB4D416A45FB}"/>
              </a:ext>
            </a:extLst>
          </p:cNvPr>
          <p:cNvSpPr>
            <a:spLocks noGrp="1"/>
          </p:cNvSpPr>
          <p:nvPr>
            <p:ph type="title"/>
          </p:nvPr>
        </p:nvSpPr>
        <p:spPr>
          <a:xfrm>
            <a:off x="660042" y="2945176"/>
            <a:ext cx="2878688" cy="2757975"/>
          </a:xfrm>
        </p:spPr>
        <p:txBody>
          <a:bodyPr vert="horz" lIns="91440" tIns="45720" rIns="91440" bIns="45720" rtlCol="0" anchor="t">
            <a:normAutofit/>
          </a:bodyPr>
          <a:lstStyle/>
          <a:p>
            <a:r>
              <a:rPr lang="en-US" sz="3100" b="1">
                <a:solidFill>
                  <a:srgbClr val="FFFFFF"/>
                </a:solidFill>
              </a:rPr>
              <a:t>Mapping EPIS-supported programs to Risk and Protective Factors</a:t>
            </a:r>
          </a:p>
        </p:txBody>
      </p:sp>
      <p:pic>
        <p:nvPicPr>
          <p:cNvPr id="5" name="Picture 5" descr="Table&#10;&#10;Description automatically generated">
            <a:extLst>
              <a:ext uri="{FF2B5EF4-FFF2-40B4-BE49-F238E27FC236}">
                <a16:creationId xmlns:a16="http://schemas.microsoft.com/office/drawing/2014/main" id="{7F5EDD38-CB6C-4DD1-8E86-50BA7E7AF5CB}"/>
              </a:ext>
            </a:extLst>
          </p:cNvPr>
          <p:cNvPicPr>
            <a:picLocks noChangeAspect="1"/>
          </p:cNvPicPr>
          <p:nvPr/>
        </p:nvPicPr>
        <p:blipFill>
          <a:blip r:embed="rId3"/>
          <a:stretch>
            <a:fillRect/>
          </a:stretch>
        </p:blipFill>
        <p:spPr>
          <a:xfrm>
            <a:off x="5548235" y="131068"/>
            <a:ext cx="5132271" cy="6686850"/>
          </a:xfrm>
          <a:prstGeom prst="rect">
            <a:avLst/>
          </a:prstGeom>
        </p:spPr>
      </p:pic>
    </p:spTree>
    <p:extLst>
      <p:ext uri="{BB962C8B-B14F-4D97-AF65-F5344CB8AC3E}">
        <p14:creationId xmlns:p14="http://schemas.microsoft.com/office/powerpoint/2010/main" val="1816819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37CB3-4560-423C-8C2E-C7BDF612F41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Program Readiness</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Bubble chart&#10;&#10;Description automatically generated">
            <a:extLst>
              <a:ext uri="{FF2B5EF4-FFF2-40B4-BE49-F238E27FC236}">
                <a16:creationId xmlns:a16="http://schemas.microsoft.com/office/drawing/2014/main" id="{2730F0F3-E2C0-45E7-99D6-9AFB629DB9C1}"/>
              </a:ext>
            </a:extLst>
          </p:cNvPr>
          <p:cNvPicPr>
            <a:picLocks noChangeAspect="1"/>
          </p:cNvPicPr>
          <p:nvPr/>
        </p:nvPicPr>
        <p:blipFill rotWithShape="1">
          <a:blip r:embed="rId3"/>
          <a:srcRect l="25868" r="109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24561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F5B2181B-C54B-4803-A832-E670992BD2DF}"/>
              </a:ext>
            </a:extLst>
          </p:cNvPr>
          <p:cNvSpPr txBox="1"/>
          <p:nvPr/>
        </p:nvSpPr>
        <p:spPr>
          <a:xfrm>
            <a:off x="958506" y="800392"/>
            <a:ext cx="10264697" cy="121210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kern="1200">
                <a:solidFill>
                  <a:srgbClr val="FFFFFF"/>
                </a:solidFill>
                <a:latin typeface="+mj-lt"/>
                <a:ea typeface="+mj-ea"/>
                <a:cs typeface="+mj-cs"/>
              </a:rPr>
              <a:t>WELCOME!</a:t>
            </a:r>
            <a:endParaRPr lang="en-US" sz="4000" kern="1200">
              <a:solidFill>
                <a:srgbClr val="FFFFFF"/>
              </a:solidFill>
              <a:latin typeface="+mj-lt"/>
              <a:ea typeface="+mj-ea"/>
              <a:cs typeface="+mj-cs"/>
            </a:endParaRPr>
          </a:p>
        </p:txBody>
      </p:sp>
      <p:sp>
        <p:nvSpPr>
          <p:cNvPr id="3" name="TextBox 2">
            <a:extLst>
              <a:ext uri="{FF2B5EF4-FFF2-40B4-BE49-F238E27FC236}">
                <a16:creationId xmlns:a16="http://schemas.microsoft.com/office/drawing/2014/main" id="{705E3DFD-1C7E-4668-BE5F-9AA70664626F}"/>
              </a:ext>
            </a:extLst>
          </p:cNvPr>
          <p:cNvSpPr txBox="1"/>
          <p:nvPr/>
        </p:nvSpPr>
        <p:spPr>
          <a:xfrm>
            <a:off x="958402" y="2617436"/>
            <a:ext cx="10202883" cy="352484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800100" indent="-457200">
              <a:lnSpc>
                <a:spcPct val="90000"/>
              </a:lnSpc>
              <a:spcAft>
                <a:spcPts val="600"/>
              </a:spcAft>
              <a:buFont typeface="Wingdings"/>
              <a:buChar char="v"/>
            </a:pPr>
            <a:r>
              <a:rPr lang="en-US" sz="3200"/>
              <a:t>All participants in today's webinar will receive a Certificate of Attendance.</a:t>
            </a:r>
            <a:endParaRPr lang="en-US"/>
          </a:p>
          <a:p>
            <a:pPr marL="800100" indent="-457200">
              <a:lnSpc>
                <a:spcPct val="90000"/>
              </a:lnSpc>
              <a:spcAft>
                <a:spcPts val="600"/>
              </a:spcAft>
              <a:buFont typeface="Wingdings"/>
              <a:buChar char="v"/>
            </a:pPr>
            <a:r>
              <a:rPr lang="en-US" sz="3200"/>
              <a:t>The webinar is being recorded.</a:t>
            </a:r>
            <a:endParaRPr lang="en-US" sz="3200">
              <a:cs typeface="Calibri" panose="020F0502020204030204"/>
            </a:endParaRPr>
          </a:p>
          <a:p>
            <a:pPr marL="800100" indent="-457200">
              <a:lnSpc>
                <a:spcPct val="90000"/>
              </a:lnSpc>
              <a:spcAft>
                <a:spcPts val="600"/>
              </a:spcAft>
              <a:buFont typeface="Wingdings"/>
              <a:buChar char="v"/>
            </a:pPr>
            <a:r>
              <a:rPr lang="en-US" sz="3200">
                <a:cs typeface="Calibri" panose="020F0502020204030204"/>
              </a:rPr>
              <a:t>We will be taking a five-minute stretch break at 10am!</a:t>
            </a:r>
            <a:endParaRPr lang="en-US" sz="3200"/>
          </a:p>
          <a:p>
            <a:pPr marL="800100" indent="-457200">
              <a:lnSpc>
                <a:spcPct val="90000"/>
              </a:lnSpc>
              <a:spcAft>
                <a:spcPts val="600"/>
              </a:spcAft>
              <a:buFont typeface="Wingdings"/>
              <a:buChar char="v"/>
            </a:pPr>
            <a:r>
              <a:rPr lang="en-US" sz="3200"/>
              <a:t>We will try our best to answer questions at the end that are submitted to the hosts in the chat.</a:t>
            </a:r>
            <a:endParaRPr lang="en-US" sz="3200">
              <a:cs typeface="Calibri" panose="020F0502020204030204"/>
            </a:endParaRPr>
          </a:p>
          <a:p>
            <a:pPr marL="800100" indent="-457200">
              <a:lnSpc>
                <a:spcPct val="90000"/>
              </a:lnSpc>
              <a:spcAft>
                <a:spcPts val="600"/>
              </a:spcAft>
              <a:buFont typeface="Wingdings"/>
              <a:buChar char="v"/>
            </a:pPr>
            <a:r>
              <a:rPr lang="en-US" sz="3200"/>
              <a:t>Let's meet today's hosts!</a:t>
            </a:r>
            <a:endParaRPr lang="en-US" sz="3200">
              <a:cs typeface="Calibri" panose="020F0502020204030204"/>
            </a:endParaRPr>
          </a:p>
        </p:txBody>
      </p:sp>
    </p:spTree>
    <p:extLst>
      <p:ext uri="{BB962C8B-B14F-4D97-AF65-F5344CB8AC3E}">
        <p14:creationId xmlns:p14="http://schemas.microsoft.com/office/powerpoint/2010/main" val="100110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37D528-7985-4D7A-BB18-864C7AF23E8F}"/>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600" b="1" kern="1200">
                <a:solidFill>
                  <a:schemeClr val="tx1"/>
                </a:solidFill>
                <a:latin typeface="+mj-lt"/>
                <a:ea typeface="+mj-ea"/>
                <a:cs typeface="+mj-cs"/>
              </a:rPr>
              <a:t>Questions when considering programming...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A20BAC-F585-496C-9626-0CEE471A556E}"/>
              </a:ext>
            </a:extLst>
          </p:cNvPr>
          <p:cNvSpPr>
            <a:spLocks noGrp="1"/>
          </p:cNvSpPr>
          <p:nvPr>
            <p:ph idx="1"/>
          </p:nvPr>
        </p:nvSpPr>
        <p:spPr>
          <a:xfrm>
            <a:off x="88491" y="1929384"/>
            <a:ext cx="12027308" cy="4841895"/>
          </a:xfrm>
        </p:spPr>
        <p:txBody>
          <a:bodyPr vert="horz" lIns="91440" tIns="45720" rIns="91440" bIns="45720" rtlCol="0">
            <a:normAutofit lnSpcReduction="10000"/>
          </a:bodyPr>
          <a:lstStyle/>
          <a:p>
            <a:r>
              <a:rPr lang="en-US" sz="1800"/>
              <a:t>Are the risk and protective factors, addressed by the chosen program, identified and/or prioritized by your very own community? </a:t>
            </a:r>
          </a:p>
          <a:p>
            <a:r>
              <a:rPr lang="en-US" sz="1800"/>
              <a:t>Who can deliver the model? </a:t>
            </a:r>
          </a:p>
          <a:p>
            <a:r>
              <a:rPr lang="en-US" sz="1800"/>
              <a:t>Where can the program be delivered? </a:t>
            </a:r>
          </a:p>
          <a:p>
            <a:r>
              <a:rPr lang="en-US" sz="1800"/>
              <a:t>How many participants can you engage in the program?  Is the program implemented with a group or individually?</a:t>
            </a:r>
          </a:p>
          <a:p>
            <a:r>
              <a:rPr lang="en-US" sz="1800"/>
              <a:t>Is the program appropriate for the population you plan to target?</a:t>
            </a:r>
          </a:p>
          <a:p>
            <a:r>
              <a:rPr lang="en-US" sz="1800"/>
              <a:t>What are the outcomes you intend to change in your targeted population?</a:t>
            </a:r>
          </a:p>
          <a:p>
            <a:r>
              <a:rPr lang="en-US" sz="1800"/>
              <a:t>Do you have buy-in from staff of all levels from Directors to Administrative Support Staff, your community stakeholders and key leaders?</a:t>
            </a:r>
          </a:p>
          <a:p>
            <a:r>
              <a:rPr lang="en-US" sz="1800"/>
              <a:t>Do you have access to funding and necessary resources to start up and sustain key implementation elements of the program?  Making sure to carefully consider and designate those responsible for sustainability planning and securing funds/resources right from the start?</a:t>
            </a:r>
          </a:p>
          <a:p>
            <a:r>
              <a:rPr lang="en-US" sz="1800"/>
              <a:t>Determining data collection needs…Who will be responsible for distributing and collecting the surveys? Who will be responsible for data entry? Who will be responsible for analyzing and reporting the data results?</a:t>
            </a:r>
          </a:p>
          <a:p>
            <a:r>
              <a:rPr lang="en-US" sz="1800"/>
              <a:t>Can all of these expectations for quality and dosage be met within the existing structure and with the existing resources?</a:t>
            </a:r>
          </a:p>
          <a:p>
            <a:endParaRPr lang="en-US" sz="1800"/>
          </a:p>
        </p:txBody>
      </p:sp>
    </p:spTree>
    <p:extLst>
      <p:ext uri="{BB962C8B-B14F-4D97-AF65-F5344CB8AC3E}">
        <p14:creationId xmlns:p14="http://schemas.microsoft.com/office/powerpoint/2010/main" val="1575857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37CB3-4560-423C-8C2E-C7BDF612F41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Funding</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819BBCD9-F887-4B36-A8E3-BB1E4B01A485}"/>
              </a:ext>
            </a:extLst>
          </p:cNvPr>
          <p:cNvPicPr>
            <a:picLocks noChangeAspect="1"/>
          </p:cNvPicPr>
          <p:nvPr/>
        </p:nvPicPr>
        <p:blipFill rotWithShape="1">
          <a:blip r:embed="rId3"/>
          <a:srcRect l="34301" r="2" b="2"/>
          <a:stretch/>
        </p:blipFill>
        <p:spPr>
          <a:xfrm>
            <a:off x="5827896"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55239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5" descr="Timeline&#10;&#10;Description automatically generated">
            <a:extLst>
              <a:ext uri="{FF2B5EF4-FFF2-40B4-BE49-F238E27FC236}">
                <a16:creationId xmlns:a16="http://schemas.microsoft.com/office/drawing/2014/main" id="{77A2CAE6-3F4C-44B8-9B11-EEB9EB3DFE49}"/>
              </a:ext>
            </a:extLst>
          </p:cNvPr>
          <p:cNvPicPr>
            <a:picLocks noGrp="1" noChangeAspect="1"/>
          </p:cNvPicPr>
          <p:nvPr>
            <p:ph idx="1"/>
          </p:nvPr>
        </p:nvPicPr>
        <p:blipFill rotWithShape="1">
          <a:blip r:embed="rId3"/>
          <a:srcRect t="13297" b="9925"/>
          <a:stretch/>
        </p:blipFill>
        <p:spPr>
          <a:xfrm>
            <a:off x="20" y="1282"/>
            <a:ext cx="12191980" cy="6856718"/>
          </a:xfrm>
          <a:prstGeom prst="rect">
            <a:avLst/>
          </a:prstGeom>
        </p:spPr>
      </p:pic>
    </p:spTree>
    <p:extLst>
      <p:ext uri="{BB962C8B-B14F-4D97-AF65-F5344CB8AC3E}">
        <p14:creationId xmlns:p14="http://schemas.microsoft.com/office/powerpoint/2010/main" val="2583197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5" descr="Text&#10;&#10;Description automatically generated">
            <a:extLst>
              <a:ext uri="{FF2B5EF4-FFF2-40B4-BE49-F238E27FC236}">
                <a16:creationId xmlns:a16="http://schemas.microsoft.com/office/drawing/2014/main" id="{F794D55C-C34F-4544-9090-FFF9651CC003}"/>
              </a:ext>
            </a:extLst>
          </p:cNvPr>
          <p:cNvPicPr>
            <a:picLocks noChangeAspect="1"/>
          </p:cNvPicPr>
          <p:nvPr/>
        </p:nvPicPr>
        <p:blipFill>
          <a:blip r:embed="rId3"/>
          <a:stretch>
            <a:fillRect/>
          </a:stretch>
        </p:blipFill>
        <p:spPr>
          <a:xfrm>
            <a:off x="3712441" y="648566"/>
            <a:ext cx="4093585" cy="5296910"/>
          </a:xfrm>
          <a:prstGeom prst="rect">
            <a:avLst/>
          </a:prstGeom>
        </p:spPr>
      </p:pic>
      <p:pic>
        <p:nvPicPr>
          <p:cNvPr id="6" name="Picture 6" descr="Text, letter&#10;&#10;Description automatically generated">
            <a:extLst>
              <a:ext uri="{FF2B5EF4-FFF2-40B4-BE49-F238E27FC236}">
                <a16:creationId xmlns:a16="http://schemas.microsoft.com/office/drawing/2014/main" id="{1441590A-D997-4407-8267-3CE2D8890EFA}"/>
              </a:ext>
            </a:extLst>
          </p:cNvPr>
          <p:cNvPicPr>
            <a:picLocks noChangeAspect="1"/>
          </p:cNvPicPr>
          <p:nvPr/>
        </p:nvPicPr>
        <p:blipFill>
          <a:blip r:embed="rId4"/>
          <a:stretch>
            <a:fillRect/>
          </a:stretch>
        </p:blipFill>
        <p:spPr>
          <a:xfrm>
            <a:off x="7917007" y="648566"/>
            <a:ext cx="4080885" cy="5296910"/>
          </a:xfrm>
          <a:prstGeom prst="rect">
            <a:avLst/>
          </a:prstGeom>
        </p:spPr>
      </p:pic>
      <p:sp>
        <p:nvSpPr>
          <p:cNvPr id="2" name="Title 1">
            <a:extLst>
              <a:ext uri="{FF2B5EF4-FFF2-40B4-BE49-F238E27FC236}">
                <a16:creationId xmlns:a16="http://schemas.microsoft.com/office/drawing/2014/main" id="{DE0BEBA6-E9D8-4737-BC99-5B8FD55D46E6}"/>
              </a:ext>
            </a:extLst>
          </p:cNvPr>
          <p:cNvSpPr>
            <a:spLocks noGrp="1"/>
          </p:cNvSpPr>
          <p:nvPr>
            <p:ph type="title"/>
          </p:nvPr>
        </p:nvSpPr>
        <p:spPr>
          <a:xfrm>
            <a:off x="223455" y="1503065"/>
            <a:ext cx="3643745" cy="3366654"/>
          </a:xfrm>
          <a:prstGeom prst="ellipse">
            <a:avLst/>
          </a:prstGeom>
          <a:solidFill>
            <a:srgbClr val="7B7B7B"/>
          </a:solidFill>
          <a:ln w="174625" cmpd="thinThick">
            <a:solidFill>
              <a:srgbClr val="7B7B7B"/>
            </a:solidFill>
          </a:ln>
        </p:spPr>
        <p:txBody>
          <a:bodyPr vert="horz" lIns="91440" tIns="45720" rIns="91440" bIns="45720" rtlCol="0" anchor="ctr">
            <a:noAutofit/>
          </a:bodyPr>
          <a:lstStyle/>
          <a:p>
            <a:pPr algn="ctr"/>
            <a:r>
              <a:rPr lang="en-US" sz="2400" b="1" kern="1200">
                <a:solidFill>
                  <a:srgbClr val="FFFFFF"/>
                </a:solidFill>
                <a:latin typeface="+mj-lt"/>
                <a:ea typeface="+mj-ea"/>
                <a:cs typeface="+mj-cs"/>
              </a:rPr>
              <a:t>Check out our Sustainability Planning Checklist to navigate funding strategies and cost-effective approaches for program delivery:</a:t>
            </a:r>
          </a:p>
        </p:txBody>
      </p:sp>
      <p:sp>
        <p:nvSpPr>
          <p:cNvPr id="7" name="TextBox 6">
            <a:extLst>
              <a:ext uri="{FF2B5EF4-FFF2-40B4-BE49-F238E27FC236}">
                <a16:creationId xmlns:a16="http://schemas.microsoft.com/office/drawing/2014/main" id="{9F5304B6-5112-44F0-B150-C3178627897E}"/>
              </a:ext>
            </a:extLst>
          </p:cNvPr>
          <p:cNvSpPr txBox="1"/>
          <p:nvPr/>
        </p:nvSpPr>
        <p:spPr>
          <a:xfrm>
            <a:off x="4599709" y="6068291"/>
            <a:ext cx="65254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chemeClr val="accent1">
                    <a:lumMod val="75000"/>
                  </a:schemeClr>
                </a:solidFill>
              </a:rPr>
              <a:t>https://epis.psu.edu/node/935</a:t>
            </a:r>
          </a:p>
        </p:txBody>
      </p:sp>
    </p:spTree>
    <p:extLst>
      <p:ext uri="{BB962C8B-B14F-4D97-AF65-F5344CB8AC3E}">
        <p14:creationId xmlns:p14="http://schemas.microsoft.com/office/powerpoint/2010/main" val="174205485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text, floor, indoor, room&#10;&#10;Description automatically generated">
            <a:extLst>
              <a:ext uri="{FF2B5EF4-FFF2-40B4-BE49-F238E27FC236}">
                <a16:creationId xmlns:a16="http://schemas.microsoft.com/office/drawing/2014/main" id="{37D9D253-23BC-4F64-930D-72030E8AD85A}"/>
              </a:ext>
            </a:extLst>
          </p:cNvPr>
          <p:cNvPicPr>
            <a:picLocks noChangeAspect="1"/>
          </p:cNvPicPr>
          <p:nvPr/>
        </p:nvPicPr>
        <p:blipFill rotWithShape="1">
          <a:blip r:embed="rId3"/>
          <a:srcRect l="13782" r="34060"/>
          <a:stretch/>
        </p:blipFill>
        <p:spPr>
          <a:xfrm>
            <a:off x="2039216" y="2038639"/>
            <a:ext cx="3922136" cy="389558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7">
            <a:extLst>
              <a:ext uri="{FF2B5EF4-FFF2-40B4-BE49-F238E27FC236}">
                <a16:creationId xmlns:a16="http://schemas.microsoft.com/office/drawing/2014/main" id="{0D8638A5-D330-4A1E-8DA7-858243D2E256}"/>
              </a:ext>
            </a:extLst>
          </p:cNvPr>
          <p:cNvPicPr>
            <a:picLocks noChangeAspect="1"/>
          </p:cNvPicPr>
          <p:nvPr/>
        </p:nvPicPr>
        <p:blipFill>
          <a:blip r:embed="rId4"/>
          <a:stretch>
            <a:fillRect/>
          </a:stretch>
        </p:blipFill>
        <p:spPr>
          <a:xfrm>
            <a:off x="6308292" y="2038639"/>
            <a:ext cx="5239039" cy="3895582"/>
          </a:xfrm>
          <a:prstGeom prst="rect">
            <a:avLst/>
          </a:prstGeom>
        </p:spPr>
      </p:pic>
      <p:sp>
        <p:nvSpPr>
          <p:cNvPr id="2" name="Title 1">
            <a:extLst>
              <a:ext uri="{FF2B5EF4-FFF2-40B4-BE49-F238E27FC236}">
                <a16:creationId xmlns:a16="http://schemas.microsoft.com/office/drawing/2014/main" id="{CE337CB3-4560-423C-8C2E-C7BDF612F412}"/>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a:solidFill>
                  <a:schemeClr val="tx1"/>
                </a:solidFill>
                <a:latin typeface="+mj-lt"/>
                <a:ea typeface="+mj-ea"/>
                <a:cs typeface="+mj-cs"/>
              </a:rPr>
              <a:t>Program Implementation</a:t>
            </a:r>
          </a:p>
        </p:txBody>
      </p:sp>
      <p:cxnSp>
        <p:nvCxnSpPr>
          <p:cNvPr id="8" name="Straight Arrow Connector 7">
            <a:extLst>
              <a:ext uri="{FF2B5EF4-FFF2-40B4-BE49-F238E27FC236}">
                <a16:creationId xmlns:a16="http://schemas.microsoft.com/office/drawing/2014/main" id="{8D0C47A3-2CC2-419B-9924-2E090FB7F295}"/>
              </a:ext>
            </a:extLst>
          </p:cNvPr>
          <p:cNvCxnSpPr/>
          <p:nvPr/>
        </p:nvCxnSpPr>
        <p:spPr>
          <a:xfrm flipV="1">
            <a:off x="900546" y="1544782"/>
            <a:ext cx="5403272" cy="13854"/>
          </a:xfrm>
          <a:prstGeom prst="straightConnector1">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864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BAA70-0D23-4C2D-872A-4D39EDC3569D}"/>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4400" b="1" kern="1200">
                <a:solidFill>
                  <a:schemeClr val="accent1">
                    <a:lumMod val="75000"/>
                  </a:schemeClr>
                </a:solidFill>
                <a:latin typeface="+mj-lt"/>
                <a:ea typeface="+mj-ea"/>
                <a:cs typeface="+mj-cs"/>
              </a:rPr>
              <a:t>Model Fidelity</a:t>
            </a:r>
          </a:p>
        </p:txBody>
      </p:sp>
      <p:sp>
        <p:nvSpPr>
          <p:cNvPr id="3" name="Content Placeholder 2">
            <a:extLst>
              <a:ext uri="{FF2B5EF4-FFF2-40B4-BE49-F238E27FC236}">
                <a16:creationId xmlns:a16="http://schemas.microsoft.com/office/drawing/2014/main" id="{A2808348-B879-4B1A-8E2D-8C90191FD421}"/>
              </a:ext>
            </a:extLst>
          </p:cNvPr>
          <p:cNvSpPr>
            <a:spLocks noGrp="1"/>
          </p:cNvSpPr>
          <p:nvPr>
            <p:ph idx="1"/>
          </p:nvPr>
        </p:nvSpPr>
        <p:spPr>
          <a:xfrm>
            <a:off x="551949" y="1967346"/>
            <a:ext cx="3699457" cy="4381164"/>
          </a:xfrm>
        </p:spPr>
        <p:txBody>
          <a:bodyPr vert="horz" lIns="91440" tIns="45720" rIns="91440" bIns="45720" rtlCol="0" anchor="t">
            <a:normAutofit/>
          </a:bodyPr>
          <a:lstStyle/>
          <a:p>
            <a:pPr marL="0" indent="0" algn="ctr">
              <a:buNone/>
            </a:pPr>
            <a:r>
              <a:rPr lang="en-US" sz="2400"/>
              <a:t>Evidence-based programs are proven to get high quality outcomes for children, youth, families, and communities.  However, these programs only predictably produce quality outcomes when they are implemented as they were designed by the researchers who developed them, with </a:t>
            </a:r>
            <a:r>
              <a:rPr lang="en-US" sz="2400" b="1"/>
              <a:t>fidelity to the model</a:t>
            </a:r>
            <a:r>
              <a:rPr lang="en-US" sz="2400"/>
              <a:t>.</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9110F66F-C393-4A57-93BF-4F65D64928D9}"/>
              </a:ext>
            </a:extLst>
          </p:cNvPr>
          <p:cNvPicPr>
            <a:picLocks noChangeAspect="1"/>
          </p:cNvPicPr>
          <p:nvPr/>
        </p:nvPicPr>
        <p:blipFill>
          <a:blip r:embed="rId3"/>
          <a:stretch>
            <a:fillRect/>
          </a:stretch>
        </p:blipFill>
        <p:spPr>
          <a:xfrm>
            <a:off x="5405862" y="1967688"/>
            <a:ext cx="6019331" cy="2919377"/>
          </a:xfrm>
          <a:prstGeom prst="rect">
            <a:avLst/>
          </a:prstGeom>
          <a:effectLst/>
        </p:spPr>
      </p:pic>
    </p:spTree>
    <p:extLst>
      <p:ext uri="{BB962C8B-B14F-4D97-AF65-F5344CB8AC3E}">
        <p14:creationId xmlns:p14="http://schemas.microsoft.com/office/powerpoint/2010/main" val="2292466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827B-FF8E-41EB-9C37-35CCD41052FE}"/>
              </a:ext>
            </a:extLst>
          </p:cNvPr>
          <p:cNvSpPr>
            <a:spLocks noGrp="1"/>
          </p:cNvSpPr>
          <p:nvPr>
            <p:ph type="title"/>
          </p:nvPr>
        </p:nvSpPr>
        <p:spPr>
          <a:xfrm>
            <a:off x="1803662" y="5118754"/>
            <a:ext cx="8584676" cy="1044301"/>
          </a:xfrm>
        </p:spPr>
        <p:txBody>
          <a:bodyPr vert="horz" lIns="91440" tIns="45720" rIns="91440" bIns="45720" rtlCol="0" anchor="t">
            <a:normAutofit/>
          </a:bodyPr>
          <a:lstStyle/>
          <a:p>
            <a:pPr algn="ctr"/>
            <a:r>
              <a:rPr lang="en-US" sz="3700"/>
              <a:t>Manualization of Evidence-Based Programs</a:t>
            </a:r>
          </a:p>
        </p:txBody>
      </p:sp>
      <p:sp>
        <p:nvSpPr>
          <p:cNvPr id="12" name="Oval 11">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BD2B2B2-1395-4E7B-87A0-BD34551C0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5336" y="997486"/>
            <a:ext cx="2971800" cy="2971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Text, whiteboard&#10;&#10;Description automatically generated">
            <a:extLst>
              <a:ext uri="{FF2B5EF4-FFF2-40B4-BE49-F238E27FC236}">
                <a16:creationId xmlns:a16="http://schemas.microsoft.com/office/drawing/2014/main" id="{2935A263-A215-41E3-A331-EC34A6F27659}"/>
              </a:ext>
            </a:extLst>
          </p:cNvPr>
          <p:cNvPicPr>
            <a:picLocks noChangeAspect="1"/>
          </p:cNvPicPr>
          <p:nvPr/>
        </p:nvPicPr>
        <p:blipFill>
          <a:blip r:embed="rId3"/>
          <a:stretch>
            <a:fillRect/>
          </a:stretch>
        </p:blipFill>
        <p:spPr>
          <a:xfrm>
            <a:off x="1462603" y="1564753"/>
            <a:ext cx="1837266" cy="1837266"/>
          </a:xfrm>
          <a:prstGeom prst="rect">
            <a:avLst/>
          </a:prstGeom>
        </p:spPr>
      </p:pic>
      <p:sp>
        <p:nvSpPr>
          <p:cNvPr id="16" name="Oval 15">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329563-0961-4426-90D2-2DF4888E5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0101" y="997486"/>
            <a:ext cx="2971800" cy="2971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Text, whiteboard&#10;&#10;Description automatically generated">
            <a:extLst>
              <a:ext uri="{FF2B5EF4-FFF2-40B4-BE49-F238E27FC236}">
                <a16:creationId xmlns:a16="http://schemas.microsoft.com/office/drawing/2014/main" id="{5C4C60A7-FCE9-4D6F-B062-155177AC2A72}"/>
              </a:ext>
            </a:extLst>
          </p:cNvPr>
          <p:cNvPicPr>
            <a:picLocks noChangeAspect="1"/>
          </p:cNvPicPr>
          <p:nvPr/>
        </p:nvPicPr>
        <p:blipFill>
          <a:blip r:embed="rId4"/>
          <a:stretch>
            <a:fillRect/>
          </a:stretch>
        </p:blipFill>
        <p:spPr>
          <a:xfrm>
            <a:off x="5177028" y="1616916"/>
            <a:ext cx="1837944" cy="1732262"/>
          </a:xfrm>
          <a:prstGeom prst="rect">
            <a:avLst/>
          </a:prstGeom>
        </p:spPr>
      </p:pic>
      <p:sp>
        <p:nvSpPr>
          <p:cNvPr id="20" name="Oval 19">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86C062C2-3673-4248-BE21-B51B16E63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4865" y="997486"/>
            <a:ext cx="2971800" cy="2971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descr="A picture containing logo&#10;&#10;Description automatically generated">
            <a:extLst>
              <a:ext uri="{FF2B5EF4-FFF2-40B4-BE49-F238E27FC236}">
                <a16:creationId xmlns:a16="http://schemas.microsoft.com/office/drawing/2014/main" id="{710ED55F-6C1E-4D28-B9E7-9439363BAD93}"/>
              </a:ext>
            </a:extLst>
          </p:cNvPr>
          <p:cNvPicPr>
            <a:picLocks noChangeAspect="1"/>
          </p:cNvPicPr>
          <p:nvPr/>
        </p:nvPicPr>
        <p:blipFill>
          <a:blip r:embed="rId5"/>
          <a:stretch>
            <a:fillRect/>
          </a:stretch>
        </p:blipFill>
        <p:spPr>
          <a:xfrm>
            <a:off x="8891793" y="1793818"/>
            <a:ext cx="1837944" cy="1378458"/>
          </a:xfrm>
          <a:prstGeom prst="rect">
            <a:avLst/>
          </a:prstGeom>
        </p:spPr>
      </p:pic>
    </p:spTree>
    <p:extLst>
      <p:ext uri="{BB962C8B-B14F-4D97-AF65-F5344CB8AC3E}">
        <p14:creationId xmlns:p14="http://schemas.microsoft.com/office/powerpoint/2010/main" val="318425684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C82E1E-B7B6-4EF6-97FF-2D19D2FEFD9C}"/>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b="1"/>
              <a:t>Logic Models</a:t>
            </a:r>
          </a:p>
        </p:txBody>
      </p:sp>
      <p:sp>
        <p:nvSpPr>
          <p:cNvPr id="2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10;&#10;Description automatically generated">
            <a:extLst>
              <a:ext uri="{FF2B5EF4-FFF2-40B4-BE49-F238E27FC236}">
                <a16:creationId xmlns:a16="http://schemas.microsoft.com/office/drawing/2014/main" id="{531961E6-F925-4EFD-9401-6B3C4B51DC4E}"/>
              </a:ext>
            </a:extLst>
          </p:cNvPr>
          <p:cNvPicPr>
            <a:picLocks noChangeAspect="1"/>
          </p:cNvPicPr>
          <p:nvPr/>
        </p:nvPicPr>
        <p:blipFill>
          <a:blip r:embed="rId3"/>
          <a:stretch>
            <a:fillRect/>
          </a:stretch>
        </p:blipFill>
        <p:spPr>
          <a:xfrm>
            <a:off x="808416" y="2642616"/>
            <a:ext cx="4637664" cy="3605784"/>
          </a:xfrm>
          <a:prstGeom prst="rect">
            <a:avLst/>
          </a:prstGeom>
        </p:spPr>
      </p:pic>
      <p:pic>
        <p:nvPicPr>
          <p:cNvPr id="6" name="Picture 6">
            <a:extLst>
              <a:ext uri="{FF2B5EF4-FFF2-40B4-BE49-F238E27FC236}">
                <a16:creationId xmlns:a16="http://schemas.microsoft.com/office/drawing/2014/main" id="{D6B735D4-BB0E-4528-B0C4-F85CE1CC1637}"/>
              </a:ext>
            </a:extLst>
          </p:cNvPr>
          <p:cNvPicPr>
            <a:picLocks noChangeAspect="1"/>
          </p:cNvPicPr>
          <p:nvPr/>
        </p:nvPicPr>
        <p:blipFill>
          <a:blip r:embed="rId4"/>
          <a:stretch>
            <a:fillRect/>
          </a:stretch>
        </p:blipFill>
        <p:spPr>
          <a:xfrm>
            <a:off x="6735392" y="2642616"/>
            <a:ext cx="4652623" cy="3605784"/>
          </a:xfrm>
          <a:prstGeom prst="rect">
            <a:avLst/>
          </a:prstGeom>
        </p:spPr>
      </p:pic>
    </p:spTree>
    <p:extLst>
      <p:ext uri="{BB962C8B-B14F-4D97-AF65-F5344CB8AC3E}">
        <p14:creationId xmlns:p14="http://schemas.microsoft.com/office/powerpoint/2010/main" val="1702372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FAA3C6-51EB-42DB-A3B7-8D7188846B1F}"/>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sz="4400" b="1">
                <a:solidFill>
                  <a:schemeClr val="bg1"/>
                </a:solidFill>
                <a:cs typeface="Calibri Light"/>
              </a:rPr>
              <a:t>Model Fidelity further defined...</a:t>
            </a:r>
          </a:p>
        </p:txBody>
      </p:sp>
      <p:pic>
        <p:nvPicPr>
          <p:cNvPr id="5" name="Picture 5" descr="A picture containing diagram&#10;&#10;Description automatically generated">
            <a:extLst>
              <a:ext uri="{FF2B5EF4-FFF2-40B4-BE49-F238E27FC236}">
                <a16:creationId xmlns:a16="http://schemas.microsoft.com/office/drawing/2014/main" id="{0143733E-7AE0-4A06-9299-138DF8CA6461}"/>
              </a:ext>
            </a:extLst>
          </p:cNvPr>
          <p:cNvPicPr>
            <a:picLocks noChangeAspect="1"/>
          </p:cNvPicPr>
          <p:nvPr/>
        </p:nvPicPr>
        <p:blipFill rotWithShape="1">
          <a:blip r:embed="rId3"/>
          <a:srcRect r="10977" b="1"/>
          <a:stretch/>
        </p:blipFill>
        <p:spPr>
          <a:xfrm>
            <a:off x="841248" y="2516777"/>
            <a:ext cx="6236208" cy="3660185"/>
          </a:xfrm>
          <a:prstGeom prst="rect">
            <a:avLst/>
          </a:prstGeom>
        </p:spPr>
      </p:pic>
      <p:sp>
        <p:nvSpPr>
          <p:cNvPr id="3" name="Content Placeholder 2">
            <a:extLst>
              <a:ext uri="{FF2B5EF4-FFF2-40B4-BE49-F238E27FC236}">
                <a16:creationId xmlns:a16="http://schemas.microsoft.com/office/drawing/2014/main" id="{27DB9EA4-1156-4644-9EE4-8F781E33837A}"/>
              </a:ext>
            </a:extLst>
          </p:cNvPr>
          <p:cNvSpPr>
            <a:spLocks noGrp="1"/>
          </p:cNvSpPr>
          <p:nvPr>
            <p:ph idx="1"/>
          </p:nvPr>
        </p:nvSpPr>
        <p:spPr>
          <a:xfrm>
            <a:off x="7426532" y="2677198"/>
            <a:ext cx="4231693" cy="3660185"/>
          </a:xfrm>
        </p:spPr>
        <p:txBody>
          <a:bodyPr vert="horz" lIns="91440" tIns="45720" rIns="91440" bIns="45720" rtlCol="0" anchor="ctr">
            <a:normAutofit/>
          </a:bodyPr>
          <a:lstStyle/>
          <a:p>
            <a:r>
              <a:rPr lang="en-US" b="1"/>
              <a:t>Adherence</a:t>
            </a:r>
          </a:p>
          <a:p>
            <a:r>
              <a:rPr lang="en-US" b="1"/>
              <a:t>Duration</a:t>
            </a:r>
          </a:p>
          <a:p>
            <a:r>
              <a:rPr lang="en-US" b="1"/>
              <a:t>Dosage</a:t>
            </a:r>
          </a:p>
          <a:p>
            <a:r>
              <a:rPr lang="en-US" b="1"/>
              <a:t>Quality of Delivery</a:t>
            </a:r>
          </a:p>
          <a:p>
            <a:r>
              <a:rPr lang="en-US" b="1"/>
              <a:t>Participant Engagement</a:t>
            </a:r>
          </a:p>
          <a:p>
            <a:endParaRPr lang="en-US" b="1"/>
          </a:p>
        </p:txBody>
      </p:sp>
    </p:spTree>
    <p:extLst>
      <p:ext uri="{BB962C8B-B14F-4D97-AF65-F5344CB8AC3E}">
        <p14:creationId xmlns:p14="http://schemas.microsoft.com/office/powerpoint/2010/main" val="2792927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70F0-C086-4CBF-840D-223791E2806B}"/>
              </a:ext>
            </a:extLst>
          </p:cNvPr>
          <p:cNvSpPr>
            <a:spLocks noGrp="1"/>
          </p:cNvSpPr>
          <p:nvPr>
            <p:ph type="title"/>
          </p:nvPr>
        </p:nvSpPr>
        <p:spPr>
          <a:xfrm>
            <a:off x="1115875" y="4417"/>
            <a:ext cx="11077366" cy="1158461"/>
          </a:xfrm>
          <a:solidFill>
            <a:schemeClr val="accent5">
              <a:lumMod val="20000"/>
              <a:lumOff val="80000"/>
            </a:schemeClr>
          </a:solidFill>
          <a:ln>
            <a:solidFill>
              <a:schemeClr val="accent1">
                <a:lumMod val="20000"/>
                <a:lumOff val="80000"/>
              </a:schemeClr>
            </a:solidFill>
          </a:ln>
        </p:spPr>
        <p:txBody>
          <a:bodyPr lIns="91440" tIns="45720" rIns="91440" bIns="45720" anchor="b"/>
          <a:lstStyle/>
          <a:p>
            <a:r>
              <a:rPr lang="en-US" sz="4400" b="1">
                <a:solidFill>
                  <a:srgbClr val="2F5496"/>
                </a:solidFill>
                <a:cs typeface="Calibri Light"/>
              </a:rPr>
              <a:t>Program Implementation – COVID Adaptations</a:t>
            </a:r>
            <a:endParaRPr lang="en-US" sz="4400" b="1">
              <a:solidFill>
                <a:srgbClr val="2F5496"/>
              </a:solidFill>
            </a:endParaRPr>
          </a:p>
        </p:txBody>
      </p:sp>
      <p:pic>
        <p:nvPicPr>
          <p:cNvPr id="6" name="Picture 5" descr="A picture containing text, sky, sign, outdoor&#10;&#10;Description automatically generated">
            <a:extLst>
              <a:ext uri="{FF2B5EF4-FFF2-40B4-BE49-F238E27FC236}">
                <a16:creationId xmlns:a16="http://schemas.microsoft.com/office/drawing/2014/main" id="{A4847B96-BF82-4444-9D63-0438A4F74798}"/>
              </a:ext>
            </a:extLst>
          </p:cNvPr>
          <p:cNvPicPr>
            <a:picLocks noChangeAspect="1"/>
          </p:cNvPicPr>
          <p:nvPr/>
        </p:nvPicPr>
        <p:blipFill rotWithShape="1">
          <a:blip r:embed="rId3"/>
          <a:srcRect l="6893" r="34916" b="1"/>
          <a:stretch/>
        </p:blipFill>
        <p:spPr>
          <a:xfrm>
            <a:off x="4416" y="4417"/>
            <a:ext cx="1106561" cy="1150733"/>
          </a:xfrm>
          <a:prstGeom prst="rect">
            <a:avLst/>
          </a:prstGeom>
        </p:spPr>
      </p:pic>
      <p:sp>
        <p:nvSpPr>
          <p:cNvPr id="4" name="TextBox 3">
            <a:extLst>
              <a:ext uri="{FF2B5EF4-FFF2-40B4-BE49-F238E27FC236}">
                <a16:creationId xmlns:a16="http://schemas.microsoft.com/office/drawing/2014/main" id="{2AD636ED-4958-49C5-A5EA-FF76591E2F8B}"/>
              </a:ext>
            </a:extLst>
          </p:cNvPr>
          <p:cNvSpPr txBox="1"/>
          <p:nvPr/>
        </p:nvSpPr>
        <p:spPr>
          <a:xfrm>
            <a:off x="1118786" y="1710292"/>
            <a:ext cx="997697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cs typeface="Calibri"/>
              </a:rPr>
              <a:t>Program Sign Ups through QR Codes – Online Questionnaires.</a:t>
            </a:r>
            <a:endParaRPr lang="en-US" sz="2400"/>
          </a:p>
          <a:p>
            <a:pPr marL="285750" indent="-285750">
              <a:buFont typeface="Arial"/>
              <a:buChar char="•"/>
            </a:pPr>
            <a:r>
              <a:rPr lang="en-US" sz="2400">
                <a:cs typeface="Calibri"/>
              </a:rPr>
              <a:t>Offering programs virtually or utilizing a hybrid model.</a:t>
            </a:r>
            <a:endParaRPr lang="en-US" sz="2400"/>
          </a:p>
          <a:p>
            <a:pPr marL="285750" indent="-285750">
              <a:buFont typeface="Arial"/>
              <a:buChar char="•"/>
            </a:pPr>
            <a:r>
              <a:rPr lang="en-US" sz="2400">
                <a:cs typeface="Calibri"/>
              </a:rPr>
              <a:t>Decreasing number of program participants.</a:t>
            </a:r>
          </a:p>
          <a:p>
            <a:pPr marL="285750" indent="-285750">
              <a:buFont typeface="Arial"/>
              <a:buChar char="•"/>
            </a:pPr>
            <a:r>
              <a:rPr lang="en-US" sz="2400">
                <a:cs typeface="Calibri"/>
              </a:rPr>
              <a:t>Developing policies around checking in with program participants before meeting to ensure everyone is healthy, not exhibiting COVID symptoms.</a:t>
            </a:r>
          </a:p>
          <a:p>
            <a:pPr marL="285750" indent="-285750">
              <a:buFont typeface="Arial"/>
              <a:buChar char="•"/>
            </a:pPr>
            <a:r>
              <a:rPr lang="en-US" sz="2400">
                <a:cs typeface="Calibri"/>
              </a:rPr>
              <a:t>Pre- and Post-Surveying by utilizing an online platform.</a:t>
            </a:r>
          </a:p>
          <a:p>
            <a:pPr marL="285750" indent="-285750">
              <a:buFont typeface="Arial"/>
              <a:buChar char="•"/>
            </a:pPr>
            <a:r>
              <a:rPr lang="en-US" sz="2400">
                <a:cs typeface="Calibri"/>
              </a:rPr>
              <a:t>Offering handouts and curriculum virtually.</a:t>
            </a:r>
          </a:p>
          <a:p>
            <a:pPr marL="285750" indent="-285750">
              <a:buFont typeface="Arial"/>
              <a:buChar char="•"/>
            </a:pPr>
            <a:r>
              <a:rPr lang="en-US" sz="2400">
                <a:cs typeface="Calibri"/>
              </a:rPr>
              <a:t>Cost savings to not paying for childcare.</a:t>
            </a:r>
          </a:p>
          <a:p>
            <a:pPr marL="285750" indent="-285750">
              <a:buFont typeface="Arial"/>
              <a:buChar char="•"/>
            </a:pPr>
            <a:r>
              <a:rPr lang="en-US" sz="2400">
                <a:cs typeface="Calibri"/>
              </a:rPr>
              <a:t>Time efficiency/flexibility with offering programming virtually.</a:t>
            </a:r>
          </a:p>
        </p:txBody>
      </p:sp>
    </p:spTree>
    <p:extLst>
      <p:ext uri="{BB962C8B-B14F-4D97-AF65-F5344CB8AC3E}">
        <p14:creationId xmlns:p14="http://schemas.microsoft.com/office/powerpoint/2010/main" val="3733877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2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descr="Graphical user interface, application&#10;&#10;Description automatically generated">
            <a:extLst>
              <a:ext uri="{FF2B5EF4-FFF2-40B4-BE49-F238E27FC236}">
                <a16:creationId xmlns:a16="http://schemas.microsoft.com/office/drawing/2014/main" id="{AA075EA3-3743-4FD7-81C1-BD3BD75C0209}"/>
              </a:ext>
            </a:extLst>
          </p:cNvPr>
          <p:cNvPicPr>
            <a:picLocks noChangeAspect="1"/>
          </p:cNvPicPr>
          <p:nvPr/>
        </p:nvPicPr>
        <p:blipFill rotWithShape="1">
          <a:blip r:embed="rId3"/>
          <a:srcRect t="3389" r="1" b="11701"/>
          <a:stretch/>
        </p:blipFill>
        <p:spPr>
          <a:xfrm>
            <a:off x="797391" y="804334"/>
            <a:ext cx="10615494" cy="5070210"/>
          </a:xfrm>
          <a:prstGeom prst="rect">
            <a:avLst/>
          </a:prstGeom>
        </p:spPr>
      </p:pic>
    </p:spTree>
    <p:extLst>
      <p:ext uri="{BB962C8B-B14F-4D97-AF65-F5344CB8AC3E}">
        <p14:creationId xmlns:p14="http://schemas.microsoft.com/office/powerpoint/2010/main" val="2681198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70F0-C086-4CBF-840D-223791E2806B}"/>
              </a:ext>
            </a:extLst>
          </p:cNvPr>
          <p:cNvSpPr>
            <a:spLocks noGrp="1"/>
          </p:cNvSpPr>
          <p:nvPr>
            <p:ph type="title"/>
          </p:nvPr>
        </p:nvSpPr>
        <p:spPr>
          <a:xfrm>
            <a:off x="1115875" y="4417"/>
            <a:ext cx="11077366" cy="1158461"/>
          </a:xfrm>
          <a:solidFill>
            <a:schemeClr val="accent5">
              <a:lumMod val="20000"/>
              <a:lumOff val="80000"/>
            </a:schemeClr>
          </a:solidFill>
          <a:ln>
            <a:solidFill>
              <a:schemeClr val="accent1">
                <a:lumMod val="20000"/>
                <a:lumOff val="80000"/>
              </a:schemeClr>
            </a:solidFill>
          </a:ln>
        </p:spPr>
        <p:txBody>
          <a:bodyPr lIns="91440" tIns="45720" rIns="91440" bIns="45720" anchor="b"/>
          <a:lstStyle/>
          <a:p>
            <a:r>
              <a:rPr lang="en-US" sz="4400" b="1">
                <a:solidFill>
                  <a:srgbClr val="2F5496"/>
                </a:solidFill>
                <a:cs typeface="Calibri Light"/>
              </a:rPr>
              <a:t>Program Implementation – COVID Challenges</a:t>
            </a:r>
            <a:endParaRPr lang="en-US" sz="4400" b="1">
              <a:solidFill>
                <a:srgbClr val="2F5496"/>
              </a:solidFill>
            </a:endParaRPr>
          </a:p>
        </p:txBody>
      </p:sp>
      <p:pic>
        <p:nvPicPr>
          <p:cNvPr id="6" name="Picture 5" descr="A picture containing text, sky, sign, outdoor&#10;&#10;Description automatically generated">
            <a:extLst>
              <a:ext uri="{FF2B5EF4-FFF2-40B4-BE49-F238E27FC236}">
                <a16:creationId xmlns:a16="http://schemas.microsoft.com/office/drawing/2014/main" id="{A4847B96-BF82-4444-9D63-0438A4F74798}"/>
              </a:ext>
            </a:extLst>
          </p:cNvPr>
          <p:cNvPicPr>
            <a:picLocks noChangeAspect="1"/>
          </p:cNvPicPr>
          <p:nvPr/>
        </p:nvPicPr>
        <p:blipFill rotWithShape="1">
          <a:blip r:embed="rId3"/>
          <a:srcRect l="6893" r="34916" b="1"/>
          <a:stretch/>
        </p:blipFill>
        <p:spPr>
          <a:xfrm>
            <a:off x="4416" y="4417"/>
            <a:ext cx="1106561" cy="1150733"/>
          </a:xfrm>
          <a:prstGeom prst="rect">
            <a:avLst/>
          </a:prstGeom>
        </p:spPr>
      </p:pic>
      <p:sp>
        <p:nvSpPr>
          <p:cNvPr id="4" name="TextBox 3">
            <a:extLst>
              <a:ext uri="{FF2B5EF4-FFF2-40B4-BE49-F238E27FC236}">
                <a16:creationId xmlns:a16="http://schemas.microsoft.com/office/drawing/2014/main" id="{CD1134B2-6768-4F95-A468-93DDCAB1938D}"/>
              </a:ext>
            </a:extLst>
          </p:cNvPr>
          <p:cNvSpPr txBox="1"/>
          <p:nvPr/>
        </p:nvSpPr>
        <p:spPr>
          <a:xfrm>
            <a:off x="1384126" y="1989551"/>
            <a:ext cx="943418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t>Schools may not be able to allow external program providers in their buildings.</a:t>
            </a:r>
            <a:endParaRPr lang="en-US" sz="2400">
              <a:cs typeface="Calibri"/>
            </a:endParaRPr>
          </a:p>
          <a:p>
            <a:pPr marL="285750" indent="-285750">
              <a:buFont typeface="Arial"/>
              <a:buChar char="•"/>
            </a:pPr>
            <a:r>
              <a:rPr lang="en-US" sz="2400">
                <a:cs typeface="Calibri"/>
              </a:rPr>
              <a:t>Schools may still have the need to be virtual every now and then, causing inconsistent programming.</a:t>
            </a:r>
          </a:p>
          <a:p>
            <a:pPr marL="285750" indent="-285750">
              <a:buFont typeface="Arial"/>
              <a:buChar char="•"/>
            </a:pPr>
            <a:r>
              <a:rPr lang="en-US" sz="2400">
                <a:cs typeface="Calibri"/>
              </a:rPr>
              <a:t>Families may not have reliable internet.</a:t>
            </a:r>
          </a:p>
          <a:p>
            <a:pPr marL="285750" indent="-285750">
              <a:buFont typeface="Arial"/>
              <a:buChar char="•"/>
            </a:pPr>
            <a:r>
              <a:rPr lang="en-US" sz="2400"/>
              <a:t>It is quite difficult to navigate collecting evaluation data online.</a:t>
            </a:r>
          </a:p>
          <a:p>
            <a:pPr marL="285750" indent="-285750">
              <a:buFont typeface="Arial"/>
              <a:buChar char="•"/>
            </a:pPr>
            <a:r>
              <a:rPr lang="en-US" sz="2400"/>
              <a:t>Some folks are not comfortable yet having people enter their homes.</a:t>
            </a:r>
            <a:endParaRPr lang="en-US" sz="2400">
              <a:cs typeface="Calibri" panose="020F0502020204030204"/>
            </a:endParaRPr>
          </a:p>
          <a:p>
            <a:pPr marL="285750" indent="-285750">
              <a:buFont typeface="Arial"/>
              <a:buChar char="•"/>
            </a:pPr>
            <a:r>
              <a:rPr lang="en-US" sz="2400">
                <a:cs typeface="Calibri" panose="020F0502020204030204"/>
              </a:rPr>
              <a:t>Some folks are not comfortable yet participating in a group program.</a:t>
            </a:r>
          </a:p>
          <a:p>
            <a:pPr marL="285750" indent="-285750">
              <a:buFont typeface="Arial"/>
              <a:buChar char="•"/>
            </a:pPr>
            <a:r>
              <a:rPr lang="en-US" sz="2400">
                <a:cs typeface="Calibri" panose="020F0502020204030204"/>
              </a:rPr>
              <a:t>Staff turnover.</a:t>
            </a:r>
          </a:p>
          <a:p>
            <a:endParaRPr lang="en-US" sz="2400">
              <a:cs typeface="Calibri" panose="020F0502020204030204"/>
            </a:endParaRPr>
          </a:p>
        </p:txBody>
      </p:sp>
    </p:spTree>
    <p:extLst>
      <p:ext uri="{BB962C8B-B14F-4D97-AF65-F5344CB8AC3E}">
        <p14:creationId xmlns:p14="http://schemas.microsoft.com/office/powerpoint/2010/main" val="1091575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058DD61-FFD5-463F-A8CD-823DEA357A79}"/>
              </a:ext>
            </a:extLst>
          </p:cNvPr>
          <p:cNvPicPr>
            <a:picLocks noChangeAspect="1"/>
          </p:cNvPicPr>
          <p:nvPr/>
        </p:nvPicPr>
        <p:blipFill>
          <a:blip r:embed="rId3"/>
          <a:stretch>
            <a:fillRect/>
          </a:stretch>
        </p:blipFill>
        <p:spPr>
          <a:xfrm>
            <a:off x="2411123" y="299605"/>
            <a:ext cx="2714625" cy="2324100"/>
          </a:xfrm>
          <a:prstGeom prst="rect">
            <a:avLst/>
          </a:prstGeom>
        </p:spPr>
      </p:pic>
    </p:spTree>
    <p:extLst>
      <p:ext uri="{BB962C8B-B14F-4D97-AF65-F5344CB8AC3E}">
        <p14:creationId xmlns:p14="http://schemas.microsoft.com/office/powerpoint/2010/main" val="156994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058DD61-FFD5-463F-A8CD-823DEA357A79}"/>
              </a:ext>
            </a:extLst>
          </p:cNvPr>
          <p:cNvPicPr>
            <a:picLocks noChangeAspect="1"/>
          </p:cNvPicPr>
          <p:nvPr/>
        </p:nvPicPr>
        <p:blipFill>
          <a:blip r:embed="rId3"/>
          <a:stretch>
            <a:fillRect/>
          </a:stretch>
        </p:blipFill>
        <p:spPr>
          <a:xfrm>
            <a:off x="2411123" y="299605"/>
            <a:ext cx="2714625" cy="2324100"/>
          </a:xfrm>
          <a:prstGeom prst="rect">
            <a:avLst/>
          </a:prstGeom>
        </p:spPr>
      </p:pic>
      <p:pic>
        <p:nvPicPr>
          <p:cNvPr id="6" name="Picture 6" descr="A picture containing indoor, birthday, toy&#10;&#10;Description automatically generated">
            <a:extLst>
              <a:ext uri="{FF2B5EF4-FFF2-40B4-BE49-F238E27FC236}">
                <a16:creationId xmlns:a16="http://schemas.microsoft.com/office/drawing/2014/main" id="{647A896C-394D-4F02-956C-D48C77C0AA09}"/>
              </a:ext>
            </a:extLst>
          </p:cNvPr>
          <p:cNvPicPr>
            <a:picLocks noChangeAspect="1"/>
          </p:cNvPicPr>
          <p:nvPr/>
        </p:nvPicPr>
        <p:blipFill>
          <a:blip r:embed="rId4"/>
          <a:stretch>
            <a:fillRect/>
          </a:stretch>
        </p:blipFill>
        <p:spPr>
          <a:xfrm>
            <a:off x="2382982" y="2608706"/>
            <a:ext cx="2743200" cy="3663351"/>
          </a:xfrm>
          <a:prstGeom prst="rect">
            <a:avLst/>
          </a:prstGeom>
        </p:spPr>
      </p:pic>
    </p:spTree>
    <p:extLst>
      <p:ext uri="{BB962C8B-B14F-4D97-AF65-F5344CB8AC3E}">
        <p14:creationId xmlns:p14="http://schemas.microsoft.com/office/powerpoint/2010/main" val="2799744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058DD61-FFD5-463F-A8CD-823DEA357A79}"/>
              </a:ext>
            </a:extLst>
          </p:cNvPr>
          <p:cNvPicPr>
            <a:picLocks noChangeAspect="1"/>
          </p:cNvPicPr>
          <p:nvPr/>
        </p:nvPicPr>
        <p:blipFill>
          <a:blip r:embed="rId3"/>
          <a:stretch>
            <a:fillRect/>
          </a:stretch>
        </p:blipFill>
        <p:spPr>
          <a:xfrm>
            <a:off x="2411123" y="299605"/>
            <a:ext cx="2714625" cy="2324100"/>
          </a:xfrm>
          <a:prstGeom prst="rect">
            <a:avLst/>
          </a:prstGeom>
        </p:spPr>
      </p:pic>
      <p:pic>
        <p:nvPicPr>
          <p:cNvPr id="6" name="Picture 6" descr="A picture containing indoor, birthday, toy&#10;&#10;Description automatically generated">
            <a:extLst>
              <a:ext uri="{FF2B5EF4-FFF2-40B4-BE49-F238E27FC236}">
                <a16:creationId xmlns:a16="http://schemas.microsoft.com/office/drawing/2014/main" id="{647A896C-394D-4F02-956C-D48C77C0AA09}"/>
              </a:ext>
            </a:extLst>
          </p:cNvPr>
          <p:cNvPicPr>
            <a:picLocks noChangeAspect="1"/>
          </p:cNvPicPr>
          <p:nvPr/>
        </p:nvPicPr>
        <p:blipFill>
          <a:blip r:embed="rId4"/>
          <a:stretch>
            <a:fillRect/>
          </a:stretch>
        </p:blipFill>
        <p:spPr>
          <a:xfrm>
            <a:off x="2382982" y="2608706"/>
            <a:ext cx="2743200" cy="3663351"/>
          </a:xfrm>
          <a:prstGeom prst="rect">
            <a:avLst/>
          </a:prstGeom>
        </p:spPr>
      </p:pic>
      <p:pic>
        <p:nvPicPr>
          <p:cNvPr id="7" name="Picture 7" descr="Logo, icon&#10;&#10;Description automatically generated">
            <a:extLst>
              <a:ext uri="{FF2B5EF4-FFF2-40B4-BE49-F238E27FC236}">
                <a16:creationId xmlns:a16="http://schemas.microsoft.com/office/drawing/2014/main" id="{95F51155-1C0D-4040-9FC3-8A31A5817A0F}"/>
              </a:ext>
            </a:extLst>
          </p:cNvPr>
          <p:cNvPicPr>
            <a:picLocks noChangeAspect="1"/>
          </p:cNvPicPr>
          <p:nvPr/>
        </p:nvPicPr>
        <p:blipFill>
          <a:blip r:embed="rId5"/>
          <a:stretch>
            <a:fillRect/>
          </a:stretch>
        </p:blipFill>
        <p:spPr>
          <a:xfrm>
            <a:off x="7093527" y="49554"/>
            <a:ext cx="2743200" cy="2574819"/>
          </a:xfrm>
          <a:prstGeom prst="rect">
            <a:avLst/>
          </a:prstGeom>
        </p:spPr>
      </p:pic>
    </p:spTree>
    <p:extLst>
      <p:ext uri="{BB962C8B-B14F-4D97-AF65-F5344CB8AC3E}">
        <p14:creationId xmlns:p14="http://schemas.microsoft.com/office/powerpoint/2010/main" val="2038323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058DD61-FFD5-463F-A8CD-823DEA357A79}"/>
              </a:ext>
            </a:extLst>
          </p:cNvPr>
          <p:cNvPicPr>
            <a:picLocks noChangeAspect="1"/>
          </p:cNvPicPr>
          <p:nvPr/>
        </p:nvPicPr>
        <p:blipFill>
          <a:blip r:embed="rId3"/>
          <a:stretch>
            <a:fillRect/>
          </a:stretch>
        </p:blipFill>
        <p:spPr>
          <a:xfrm>
            <a:off x="2411123" y="299605"/>
            <a:ext cx="2714625" cy="2324100"/>
          </a:xfrm>
          <a:prstGeom prst="rect">
            <a:avLst/>
          </a:prstGeom>
        </p:spPr>
      </p:pic>
      <p:pic>
        <p:nvPicPr>
          <p:cNvPr id="6" name="Picture 6" descr="A picture containing indoor, birthday, toy&#10;&#10;Description automatically generated">
            <a:extLst>
              <a:ext uri="{FF2B5EF4-FFF2-40B4-BE49-F238E27FC236}">
                <a16:creationId xmlns:a16="http://schemas.microsoft.com/office/drawing/2014/main" id="{647A896C-394D-4F02-956C-D48C77C0AA09}"/>
              </a:ext>
            </a:extLst>
          </p:cNvPr>
          <p:cNvPicPr>
            <a:picLocks noChangeAspect="1"/>
          </p:cNvPicPr>
          <p:nvPr/>
        </p:nvPicPr>
        <p:blipFill>
          <a:blip r:embed="rId4"/>
          <a:stretch>
            <a:fillRect/>
          </a:stretch>
        </p:blipFill>
        <p:spPr>
          <a:xfrm>
            <a:off x="2382982" y="2608706"/>
            <a:ext cx="2743200" cy="3663351"/>
          </a:xfrm>
          <a:prstGeom prst="rect">
            <a:avLst/>
          </a:prstGeom>
        </p:spPr>
      </p:pic>
      <p:pic>
        <p:nvPicPr>
          <p:cNvPr id="7" name="Picture 7" descr="Logo, icon&#10;&#10;Description automatically generated">
            <a:extLst>
              <a:ext uri="{FF2B5EF4-FFF2-40B4-BE49-F238E27FC236}">
                <a16:creationId xmlns:a16="http://schemas.microsoft.com/office/drawing/2014/main" id="{95F51155-1C0D-4040-9FC3-8A31A5817A0F}"/>
              </a:ext>
            </a:extLst>
          </p:cNvPr>
          <p:cNvPicPr>
            <a:picLocks noChangeAspect="1"/>
          </p:cNvPicPr>
          <p:nvPr/>
        </p:nvPicPr>
        <p:blipFill>
          <a:blip r:embed="rId5"/>
          <a:stretch>
            <a:fillRect/>
          </a:stretch>
        </p:blipFill>
        <p:spPr>
          <a:xfrm>
            <a:off x="7093527" y="49554"/>
            <a:ext cx="2743200" cy="2574819"/>
          </a:xfrm>
          <a:prstGeom prst="rect">
            <a:avLst/>
          </a:prstGeom>
        </p:spPr>
      </p:pic>
      <p:pic>
        <p:nvPicPr>
          <p:cNvPr id="8" name="Picture 8">
            <a:extLst>
              <a:ext uri="{FF2B5EF4-FFF2-40B4-BE49-F238E27FC236}">
                <a16:creationId xmlns:a16="http://schemas.microsoft.com/office/drawing/2014/main" id="{AEF4BB04-7F7E-426A-BCB6-41FD61717A30}"/>
              </a:ext>
            </a:extLst>
          </p:cNvPr>
          <p:cNvPicPr>
            <a:picLocks noChangeAspect="1"/>
          </p:cNvPicPr>
          <p:nvPr/>
        </p:nvPicPr>
        <p:blipFill>
          <a:blip r:embed="rId6"/>
          <a:stretch>
            <a:fillRect/>
          </a:stretch>
        </p:blipFill>
        <p:spPr>
          <a:xfrm>
            <a:off x="7162800" y="2606437"/>
            <a:ext cx="2854036" cy="3667890"/>
          </a:xfrm>
          <a:prstGeom prst="rect">
            <a:avLst/>
          </a:prstGeom>
        </p:spPr>
      </p:pic>
    </p:spTree>
    <p:extLst>
      <p:ext uri="{BB962C8B-B14F-4D97-AF65-F5344CB8AC3E}">
        <p14:creationId xmlns:p14="http://schemas.microsoft.com/office/powerpoint/2010/main" val="2392396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37CB3-4560-423C-8C2E-C7BDF612F41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Monitoring Impact &amp; Outcomes</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Graphical user interface&#10;&#10;Description automatically generated">
            <a:extLst>
              <a:ext uri="{FF2B5EF4-FFF2-40B4-BE49-F238E27FC236}">
                <a16:creationId xmlns:a16="http://schemas.microsoft.com/office/drawing/2014/main" id="{8E4C0E13-CA86-41A4-8E64-BAC0B28CAA8E}"/>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9684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FB2972E7-3212-425C-B046-BE2CA22B05BC}"/>
              </a:ext>
            </a:extLst>
          </p:cNvPr>
          <p:cNvPicPr>
            <a:picLocks noChangeAspect="1"/>
          </p:cNvPicPr>
          <p:nvPr/>
        </p:nvPicPr>
        <p:blipFill>
          <a:blip r:embed="rId3"/>
          <a:stretch>
            <a:fillRect/>
          </a:stretch>
        </p:blipFill>
        <p:spPr>
          <a:xfrm>
            <a:off x="2052735" y="457200"/>
            <a:ext cx="8086530" cy="5943600"/>
          </a:xfrm>
          <a:prstGeom prst="rect">
            <a:avLst/>
          </a:prstGeom>
        </p:spPr>
      </p:pic>
    </p:spTree>
    <p:extLst>
      <p:ext uri="{BB962C8B-B14F-4D97-AF65-F5344CB8AC3E}">
        <p14:creationId xmlns:p14="http://schemas.microsoft.com/office/powerpoint/2010/main" val="1661281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company name&#10;&#10;Description automatically generated">
            <a:extLst>
              <a:ext uri="{FF2B5EF4-FFF2-40B4-BE49-F238E27FC236}">
                <a16:creationId xmlns:a16="http://schemas.microsoft.com/office/drawing/2014/main" id="{145B4B15-88C6-471A-B7AE-F235132D0DB0}"/>
              </a:ext>
            </a:extLst>
          </p:cNvPr>
          <p:cNvPicPr>
            <a:picLocks noChangeAspect="1"/>
          </p:cNvPicPr>
          <p:nvPr/>
        </p:nvPicPr>
        <p:blipFill>
          <a:blip r:embed="rId3"/>
          <a:stretch>
            <a:fillRect/>
          </a:stretch>
        </p:blipFill>
        <p:spPr>
          <a:xfrm>
            <a:off x="812800" y="457200"/>
            <a:ext cx="10566400" cy="5943600"/>
          </a:xfrm>
          <a:prstGeom prst="rect">
            <a:avLst/>
          </a:prstGeom>
        </p:spPr>
      </p:pic>
    </p:spTree>
    <p:extLst>
      <p:ext uri="{BB962C8B-B14F-4D97-AF65-F5344CB8AC3E}">
        <p14:creationId xmlns:p14="http://schemas.microsoft.com/office/powerpoint/2010/main" val="2804468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827729-F086-4083-BCE3-E87425391862}"/>
              </a:ext>
            </a:extLst>
          </p:cNvPr>
          <p:cNvSpPr>
            <a:spLocks noGrp="1"/>
          </p:cNvSpPr>
          <p:nvPr>
            <p:ph idx="1"/>
          </p:nvPr>
        </p:nvSpPr>
        <p:spPr>
          <a:xfrm>
            <a:off x="5225521" y="1453092"/>
            <a:ext cx="6172200" cy="4873625"/>
          </a:xfrm>
        </p:spPr>
        <p:txBody>
          <a:bodyPr lIns="91440" tIns="45720" rIns="91440" bIns="45720" anchor="t"/>
          <a:lstStyle/>
          <a:p>
            <a:pPr marL="0" indent="0" algn="ctr">
              <a:buNone/>
            </a:pPr>
            <a:r>
              <a:rPr lang="en-US" sz="4800" b="1">
                <a:solidFill>
                  <a:srgbClr val="2F5496"/>
                </a:solidFill>
                <a:ea typeface="+mn-lt"/>
                <a:cs typeface="+mn-lt"/>
              </a:rPr>
              <a:t>Find the balance of collecting the right amount of data and information that is useful and meaningful!</a:t>
            </a:r>
            <a:endParaRPr lang="en-US" sz="4800" b="1">
              <a:solidFill>
                <a:srgbClr val="2F5496"/>
              </a:solidFill>
              <a:cs typeface="Calibri" panose="020F0502020204030204"/>
            </a:endParaRPr>
          </a:p>
        </p:txBody>
      </p:sp>
      <p:pic>
        <p:nvPicPr>
          <p:cNvPr id="5" name="Picture 5">
            <a:extLst>
              <a:ext uri="{FF2B5EF4-FFF2-40B4-BE49-F238E27FC236}">
                <a16:creationId xmlns:a16="http://schemas.microsoft.com/office/drawing/2014/main" id="{46000411-693D-4B00-ADB4-E1C1EAF44339}"/>
              </a:ext>
            </a:extLst>
          </p:cNvPr>
          <p:cNvPicPr>
            <a:picLocks noChangeAspect="1"/>
          </p:cNvPicPr>
          <p:nvPr/>
        </p:nvPicPr>
        <p:blipFill>
          <a:blip r:embed="rId3"/>
          <a:stretch>
            <a:fillRect/>
          </a:stretch>
        </p:blipFill>
        <p:spPr>
          <a:xfrm>
            <a:off x="136571" y="59267"/>
            <a:ext cx="4397636" cy="6725356"/>
          </a:xfrm>
          <a:prstGeom prst="rect">
            <a:avLst/>
          </a:prstGeom>
        </p:spPr>
      </p:pic>
    </p:spTree>
    <p:extLst>
      <p:ext uri="{BB962C8B-B14F-4D97-AF65-F5344CB8AC3E}">
        <p14:creationId xmlns:p14="http://schemas.microsoft.com/office/powerpoint/2010/main" val="2984205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5" descr="A picture containing graphical user interface&#10;&#10;Description automatically generated">
            <a:extLst>
              <a:ext uri="{FF2B5EF4-FFF2-40B4-BE49-F238E27FC236}">
                <a16:creationId xmlns:a16="http://schemas.microsoft.com/office/drawing/2014/main" id="{5503EB4D-A080-498E-8A10-52080B28E4A9}"/>
              </a:ext>
            </a:extLst>
          </p:cNvPr>
          <p:cNvPicPr>
            <a:picLocks noGrp="1" noChangeAspect="1"/>
          </p:cNvPicPr>
          <p:nvPr>
            <p:ph idx="1"/>
          </p:nvPr>
        </p:nvPicPr>
        <p:blipFill>
          <a:blip r:embed="rId3"/>
          <a:stretch>
            <a:fillRect/>
          </a:stretch>
        </p:blipFill>
        <p:spPr>
          <a:xfrm>
            <a:off x="2177523" y="424322"/>
            <a:ext cx="10010421" cy="5717606"/>
          </a:xfrm>
        </p:spPr>
      </p:pic>
      <p:pic>
        <p:nvPicPr>
          <p:cNvPr id="6" name="Picture 6" descr="Graphical user interface&#10;&#10;Description automatically generated">
            <a:extLst>
              <a:ext uri="{FF2B5EF4-FFF2-40B4-BE49-F238E27FC236}">
                <a16:creationId xmlns:a16="http://schemas.microsoft.com/office/drawing/2014/main" id="{1B2EB0FC-6573-43AF-A5AB-C9EC331CD302}"/>
              </a:ext>
            </a:extLst>
          </p:cNvPr>
          <p:cNvPicPr>
            <a:picLocks noChangeAspect="1"/>
          </p:cNvPicPr>
          <p:nvPr/>
        </p:nvPicPr>
        <p:blipFill>
          <a:blip r:embed="rId4"/>
          <a:stretch>
            <a:fillRect/>
          </a:stretch>
        </p:blipFill>
        <p:spPr>
          <a:xfrm>
            <a:off x="384527" y="821973"/>
            <a:ext cx="1790700" cy="5067300"/>
          </a:xfrm>
          <a:prstGeom prst="rect">
            <a:avLst/>
          </a:prstGeom>
        </p:spPr>
      </p:pic>
      <p:pic>
        <p:nvPicPr>
          <p:cNvPr id="7" name="Picture 7">
            <a:extLst>
              <a:ext uri="{FF2B5EF4-FFF2-40B4-BE49-F238E27FC236}">
                <a16:creationId xmlns:a16="http://schemas.microsoft.com/office/drawing/2014/main" id="{E4BD259D-7B63-4D6C-B40B-6B953C6B9867}"/>
              </a:ext>
            </a:extLst>
          </p:cNvPr>
          <p:cNvPicPr>
            <a:picLocks noChangeAspect="1"/>
          </p:cNvPicPr>
          <p:nvPr/>
        </p:nvPicPr>
        <p:blipFill>
          <a:blip r:embed="rId5"/>
          <a:stretch>
            <a:fillRect/>
          </a:stretch>
        </p:blipFill>
        <p:spPr>
          <a:xfrm>
            <a:off x="3053292" y="358069"/>
            <a:ext cx="1343025" cy="1343025"/>
          </a:xfrm>
          <a:prstGeom prst="rect">
            <a:avLst/>
          </a:prstGeom>
        </p:spPr>
      </p:pic>
      <p:sp>
        <p:nvSpPr>
          <p:cNvPr id="8" name="TextBox 1">
            <a:extLst>
              <a:ext uri="{FF2B5EF4-FFF2-40B4-BE49-F238E27FC236}">
                <a16:creationId xmlns:a16="http://schemas.microsoft.com/office/drawing/2014/main" id="{BFB333EE-EDB6-495B-AE3E-5FA5211C7078}"/>
              </a:ext>
            </a:extLst>
          </p:cNvPr>
          <p:cNvSpPr txBox="1"/>
          <p:nvPr/>
        </p:nvSpPr>
        <p:spPr>
          <a:xfrm>
            <a:off x="256096" y="6543503"/>
            <a:ext cx="1206884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t>Adapted from the California Clearinghouse of Evidence-Based Clearinghouse for Child Welfare: </a:t>
            </a:r>
            <a:r>
              <a:rPr lang="en-US" sz="1400">
                <a:ea typeface="+mn-lt"/>
                <a:cs typeface="+mn-lt"/>
              </a:rPr>
              <a:t>https://www.cebc4cw.org/files/CEBCTypesOfResearchEvidence.pdf</a:t>
            </a:r>
            <a:r>
              <a:rPr lang="en-US" sz="1400" i="1"/>
              <a:t> </a:t>
            </a:r>
            <a:endParaRPr lang="en-US" sz="1400" i="1">
              <a:cs typeface="Calibri"/>
            </a:endParaRPr>
          </a:p>
        </p:txBody>
      </p:sp>
    </p:spTree>
    <p:extLst>
      <p:ext uri="{BB962C8B-B14F-4D97-AF65-F5344CB8AC3E}">
        <p14:creationId xmlns:p14="http://schemas.microsoft.com/office/powerpoint/2010/main" val="1105924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DFCD-D89B-4089-B4FF-0C9542BB59B3}"/>
              </a:ext>
            </a:extLst>
          </p:cNvPr>
          <p:cNvSpPr>
            <a:spLocks noGrp="1"/>
          </p:cNvSpPr>
          <p:nvPr>
            <p:ph type="title"/>
          </p:nvPr>
        </p:nvSpPr>
        <p:spPr>
          <a:xfrm>
            <a:off x="744538" y="876300"/>
            <a:ext cx="7976833" cy="1092201"/>
          </a:xfrm>
        </p:spPr>
        <p:txBody>
          <a:bodyPr lIns="91440" tIns="45720" rIns="91440" bIns="45720" anchor="b"/>
          <a:lstStyle/>
          <a:p>
            <a:r>
              <a:rPr lang="en-US" sz="4400" b="1">
                <a:solidFill>
                  <a:schemeClr val="accent1">
                    <a:lumMod val="75000"/>
                  </a:schemeClr>
                </a:solidFill>
                <a:cs typeface="Calibri Light"/>
              </a:rPr>
              <a:t>After today's webinar, you will be better prepared to...</a:t>
            </a:r>
          </a:p>
        </p:txBody>
      </p:sp>
      <p:pic>
        <p:nvPicPr>
          <p:cNvPr id="5" name="Picture 5" descr="Icon&#10;&#10;Description automatically generated">
            <a:extLst>
              <a:ext uri="{FF2B5EF4-FFF2-40B4-BE49-F238E27FC236}">
                <a16:creationId xmlns:a16="http://schemas.microsoft.com/office/drawing/2014/main" id="{B50DB662-95E3-44D3-B827-2C0FAB98D4EF}"/>
              </a:ext>
            </a:extLst>
          </p:cNvPr>
          <p:cNvPicPr>
            <a:picLocks noGrp="1" noChangeAspect="1"/>
          </p:cNvPicPr>
          <p:nvPr>
            <p:ph idx="1"/>
          </p:nvPr>
        </p:nvPicPr>
        <p:blipFill>
          <a:blip r:embed="rId3"/>
          <a:stretch>
            <a:fillRect/>
          </a:stretch>
        </p:blipFill>
        <p:spPr>
          <a:xfrm>
            <a:off x="8532988" y="27869"/>
            <a:ext cx="3654778" cy="3668889"/>
          </a:xfrm>
        </p:spPr>
      </p:pic>
      <p:sp>
        <p:nvSpPr>
          <p:cNvPr id="4" name="Text Placeholder 3">
            <a:extLst>
              <a:ext uri="{FF2B5EF4-FFF2-40B4-BE49-F238E27FC236}">
                <a16:creationId xmlns:a16="http://schemas.microsoft.com/office/drawing/2014/main" id="{B12EE19B-616C-4E1F-8CFE-126200B83C96}"/>
              </a:ext>
            </a:extLst>
          </p:cNvPr>
          <p:cNvSpPr>
            <a:spLocks noGrp="1"/>
          </p:cNvSpPr>
          <p:nvPr>
            <p:ph type="body" sz="half" idx="2"/>
          </p:nvPr>
        </p:nvSpPr>
        <p:spPr>
          <a:xfrm>
            <a:off x="744538" y="2260248"/>
            <a:ext cx="8476013" cy="3878262"/>
          </a:xfrm>
        </p:spPr>
        <p:txBody>
          <a:bodyPr lIns="91440" tIns="45720" rIns="91440" bIns="45720" anchor="t"/>
          <a:lstStyle/>
          <a:p>
            <a:pPr>
              <a:buFont typeface="Symbol"/>
              <a:buChar char="•"/>
            </a:pPr>
            <a:r>
              <a:rPr lang="en-US" sz="3200" b="1">
                <a:ea typeface="+mn-lt"/>
                <a:cs typeface="+mn-lt"/>
              </a:rPr>
              <a:t>Select evidence-based programs that target the needs of your school and community.</a:t>
            </a:r>
            <a:endParaRPr lang="en-US" sz="3200">
              <a:ea typeface="+mn-lt"/>
              <a:cs typeface="+mn-lt"/>
            </a:endParaRPr>
          </a:p>
          <a:p>
            <a:pPr>
              <a:buFont typeface="Symbol"/>
              <a:buChar char="•"/>
            </a:pPr>
            <a:r>
              <a:rPr lang="en-US" sz="3200" b="1">
                <a:ea typeface="+mn-lt"/>
                <a:cs typeface="+mn-lt"/>
              </a:rPr>
              <a:t>Navigate starting up a new program.</a:t>
            </a:r>
            <a:endParaRPr lang="en-US" sz="3200">
              <a:ea typeface="+mn-lt"/>
              <a:cs typeface="+mn-lt"/>
            </a:endParaRPr>
          </a:p>
          <a:p>
            <a:pPr>
              <a:buFont typeface="Symbol"/>
              <a:buChar char="•"/>
            </a:pPr>
            <a:r>
              <a:rPr lang="en-US" sz="3200" b="1">
                <a:ea typeface="+mn-lt"/>
                <a:cs typeface="+mn-lt"/>
              </a:rPr>
              <a:t>Understand best practices around monitoring and evaluating your program.</a:t>
            </a:r>
            <a:endParaRPr lang="en-US" sz="3200">
              <a:ea typeface="+mn-lt"/>
              <a:cs typeface="+mn-lt"/>
            </a:endParaRPr>
          </a:p>
          <a:p>
            <a:pPr>
              <a:buFont typeface="Symbol"/>
              <a:buChar char="•"/>
            </a:pPr>
            <a:r>
              <a:rPr lang="en-US" sz="3200" b="1">
                <a:ea typeface="+mn-lt"/>
                <a:cs typeface="+mn-lt"/>
              </a:rPr>
              <a:t>Form partnerships throughout your community to help support and sustain programming.</a:t>
            </a:r>
            <a:endParaRPr lang="en-US" sz="3200">
              <a:ea typeface="+mn-lt"/>
              <a:cs typeface="+mn-lt"/>
            </a:endParaRPr>
          </a:p>
          <a:p>
            <a:pPr marL="285750" indent="-285750">
              <a:buFont typeface="Symbol"/>
              <a:buChar char="•"/>
            </a:pPr>
            <a:endParaRPr lang="en-US" sz="3200" b="1">
              <a:ea typeface="+mn-lt"/>
              <a:cs typeface="+mn-lt"/>
            </a:endParaRPr>
          </a:p>
          <a:p>
            <a:endParaRPr lang="en-US" sz="2800">
              <a:cs typeface="Calibri"/>
            </a:endParaRPr>
          </a:p>
        </p:txBody>
      </p:sp>
    </p:spTree>
    <p:extLst>
      <p:ext uri="{BB962C8B-B14F-4D97-AF65-F5344CB8AC3E}">
        <p14:creationId xmlns:p14="http://schemas.microsoft.com/office/powerpoint/2010/main" val="3716798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A5DE2E-FDF5-4888-AB6C-063FDAC77981}"/>
              </a:ext>
            </a:extLst>
          </p:cNvPr>
          <p:cNvSpPr>
            <a:spLocks noGrp="1"/>
          </p:cNvSpPr>
          <p:nvPr>
            <p:ph type="title"/>
          </p:nvPr>
        </p:nvSpPr>
        <p:spPr>
          <a:xfrm>
            <a:off x="352522" y="640080"/>
            <a:ext cx="3387372" cy="5613236"/>
          </a:xfrm>
        </p:spPr>
        <p:txBody>
          <a:bodyPr vert="horz" lIns="91440" tIns="45720" rIns="91440" bIns="45720" rtlCol="0" anchor="ctr">
            <a:normAutofit/>
          </a:bodyPr>
          <a:lstStyle/>
          <a:p>
            <a:pPr algn="ctr"/>
            <a:r>
              <a:rPr lang="en-US" sz="4100" b="1" kern="1200">
                <a:solidFill>
                  <a:srgbClr val="FFFFFF"/>
                </a:solidFill>
                <a:latin typeface="+mj-lt"/>
                <a:ea typeface="+mj-ea"/>
                <a:cs typeface="+mj-cs"/>
              </a:rPr>
              <a:t>Impact &amp; Outcomes Measurement </a:t>
            </a:r>
            <a:r>
              <a:rPr lang="en-US" sz="4100" b="1">
                <a:solidFill>
                  <a:srgbClr val="FFFFFF"/>
                </a:solidFill>
              </a:rPr>
              <a:t>includes</a:t>
            </a:r>
            <a:r>
              <a:rPr lang="en-US" sz="4100" b="1" kern="1200">
                <a:solidFill>
                  <a:srgbClr val="FFFFFF"/>
                </a:solidFill>
                <a:latin typeface="+mj-lt"/>
                <a:ea typeface="+mj-ea"/>
                <a:cs typeface="+mj-cs"/>
              </a:rPr>
              <a:t> both:</a:t>
            </a:r>
          </a:p>
        </p:txBody>
      </p:sp>
      <p:pic>
        <p:nvPicPr>
          <p:cNvPr id="53" name="Picture 53">
            <a:extLst>
              <a:ext uri="{FF2B5EF4-FFF2-40B4-BE49-F238E27FC236}">
                <a16:creationId xmlns:a16="http://schemas.microsoft.com/office/drawing/2014/main" id="{8F274F84-9A93-4151-BEEE-AD4E0BE57262}"/>
              </a:ext>
            </a:extLst>
          </p:cNvPr>
          <p:cNvPicPr>
            <a:picLocks noChangeAspect="1"/>
          </p:cNvPicPr>
          <p:nvPr/>
        </p:nvPicPr>
        <p:blipFill>
          <a:blip r:embed="rId3"/>
          <a:stretch>
            <a:fillRect/>
          </a:stretch>
        </p:blipFill>
        <p:spPr>
          <a:xfrm>
            <a:off x="5962320" y="3446698"/>
            <a:ext cx="4278190" cy="2488335"/>
          </a:xfrm>
          <a:prstGeom prst="rect">
            <a:avLst/>
          </a:prstGeom>
        </p:spPr>
      </p:pic>
      <p:graphicFrame>
        <p:nvGraphicFramePr>
          <p:cNvPr id="27" name="Content Placeholder 2">
            <a:extLst>
              <a:ext uri="{FF2B5EF4-FFF2-40B4-BE49-F238E27FC236}">
                <a16:creationId xmlns:a16="http://schemas.microsoft.com/office/drawing/2014/main" id="{933D2A4A-38A7-467F-BF68-0F844BA133CF}"/>
              </a:ext>
            </a:extLst>
          </p:cNvPr>
          <p:cNvGraphicFramePr>
            <a:graphicFrameLocks noGrp="1"/>
          </p:cNvGraphicFramePr>
          <p:nvPr>
            <p:ph idx="1"/>
            <p:extLst>
              <p:ext uri="{D42A27DB-BD31-4B8C-83A1-F6EECF244321}">
                <p14:modId xmlns:p14="http://schemas.microsoft.com/office/powerpoint/2010/main" val="1517049713"/>
              </p:ext>
            </p:extLst>
          </p:nvPr>
        </p:nvGraphicFramePr>
        <p:xfrm>
          <a:off x="4699818" y="640082"/>
          <a:ext cx="6848715" cy="24848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47740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C2C6-5B67-451F-98A6-EBE8997E1A76}"/>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b="1"/>
              <a:t>Three primary reasons why Data collection is important:</a:t>
            </a:r>
            <a:endParaRPr lang="en-US" sz="4100"/>
          </a:p>
        </p:txBody>
      </p:sp>
      <p:sp>
        <p:nvSpPr>
          <p:cNvPr id="3" name="Content Placeholder 2">
            <a:extLst>
              <a:ext uri="{FF2B5EF4-FFF2-40B4-BE49-F238E27FC236}">
                <a16:creationId xmlns:a16="http://schemas.microsoft.com/office/drawing/2014/main" id="{EFC06AC2-2B12-45BE-AF31-E9EC24C523DF}"/>
              </a:ext>
            </a:extLst>
          </p:cNvPr>
          <p:cNvSpPr>
            <a:spLocks noGrp="1"/>
          </p:cNvSpPr>
          <p:nvPr>
            <p:ph idx="1"/>
          </p:nvPr>
        </p:nvSpPr>
        <p:spPr>
          <a:xfrm>
            <a:off x="4965431" y="2438400"/>
            <a:ext cx="6586489" cy="3785419"/>
          </a:xfrm>
        </p:spPr>
        <p:txBody>
          <a:bodyPr vert="horz" lIns="91440" tIns="45720" rIns="91440" bIns="45720" rtlCol="0" anchor="t">
            <a:normAutofit/>
          </a:bodyPr>
          <a:lstStyle/>
          <a:p>
            <a:pPr marL="0" indent="0">
              <a:buNone/>
            </a:pPr>
            <a:r>
              <a:rPr lang="en-US" sz="2000"/>
              <a:t>1. It provides you with the evidence to demonstrate to your </a:t>
            </a:r>
            <a:r>
              <a:rPr lang="en-US" sz="2000" b="1"/>
              <a:t>referral sources </a:t>
            </a:r>
            <a:r>
              <a:rPr lang="en-US" sz="2000"/>
              <a:t>that your program works, increasing the </a:t>
            </a:r>
            <a:r>
              <a:rPr lang="en-US" sz="2000" err="1"/>
              <a:t>buyin</a:t>
            </a:r>
            <a:r>
              <a:rPr lang="en-US" sz="2000"/>
              <a:t> and referrals to your program.</a:t>
            </a:r>
            <a:endParaRPr lang="en-US"/>
          </a:p>
          <a:p>
            <a:pPr marL="0" indent="0">
              <a:buNone/>
            </a:pPr>
            <a:r>
              <a:rPr lang="en-US" sz="2000"/>
              <a:t>2. It provides you with the evidence to prove to </a:t>
            </a:r>
            <a:r>
              <a:rPr lang="en-US" sz="2000" b="1"/>
              <a:t>current and future funders </a:t>
            </a:r>
            <a:r>
              <a:rPr lang="en-US" sz="2000"/>
              <a:t>that your organization is implementing the model as it was designed </a:t>
            </a:r>
            <a:r>
              <a:rPr lang="en-US" sz="2000" b="1"/>
              <a:t>AND </a:t>
            </a:r>
            <a:r>
              <a:rPr lang="en-US" sz="2000"/>
              <a:t>that it’s having an impact </a:t>
            </a:r>
            <a:r>
              <a:rPr lang="en-US" sz="2000" b="1"/>
              <a:t>AND</a:t>
            </a:r>
            <a:r>
              <a:rPr lang="en-US" sz="2000"/>
              <a:t> it’s worth funding in your county/community/school.</a:t>
            </a:r>
            <a:endParaRPr lang="en-US" sz="2000">
              <a:cs typeface="Calibri" panose="020F0502020204030204"/>
            </a:endParaRPr>
          </a:p>
          <a:p>
            <a:pPr marL="0" indent="0">
              <a:buNone/>
            </a:pPr>
            <a:r>
              <a:rPr lang="en-US" sz="2000"/>
              <a:t>3. </a:t>
            </a:r>
            <a:r>
              <a:rPr lang="en-US" sz="2000" b="1"/>
              <a:t>Program implementation staff </a:t>
            </a:r>
            <a:r>
              <a:rPr lang="en-US" sz="2000"/>
              <a:t>will know that by maintaining model fidelity, they</a:t>
            </a:r>
            <a:r>
              <a:rPr lang="en-US" sz="2000" b="1"/>
              <a:t> ARE </a:t>
            </a:r>
            <a:r>
              <a:rPr lang="en-US" sz="2000"/>
              <a:t>having a positive impact on the population they are working with.</a:t>
            </a:r>
            <a:endParaRPr lang="en-US" sz="2000">
              <a:cs typeface="Calibri" panose="020F0502020204030204"/>
            </a:endParaRPr>
          </a:p>
          <a:p>
            <a:pPr marL="0" indent="0">
              <a:buNone/>
            </a:pPr>
            <a:endParaRPr lang="en-US" sz="2000">
              <a:cs typeface="Calibri" panose="020F0502020204030204"/>
            </a:endParaRPr>
          </a:p>
        </p:txBody>
      </p:sp>
      <p:pic>
        <p:nvPicPr>
          <p:cNvPr id="5" name="Picture 5">
            <a:extLst>
              <a:ext uri="{FF2B5EF4-FFF2-40B4-BE49-F238E27FC236}">
                <a16:creationId xmlns:a16="http://schemas.microsoft.com/office/drawing/2014/main" id="{143ED6E5-7370-493E-AFB2-261E2A938DB8}"/>
              </a:ext>
            </a:extLst>
          </p:cNvPr>
          <p:cNvPicPr>
            <a:picLocks noChangeAspect="1"/>
          </p:cNvPicPr>
          <p:nvPr/>
        </p:nvPicPr>
        <p:blipFill rotWithShape="1">
          <a:blip r:embed="rId3"/>
          <a:srcRect t="139" r="1"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4A1F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821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37CB3-4560-423C-8C2E-C7BDF612F412}"/>
              </a:ext>
            </a:extLst>
          </p:cNvPr>
          <p:cNvSpPr>
            <a:spLocks noGrp="1"/>
          </p:cNvSpPr>
          <p:nvPr>
            <p:ph type="title"/>
          </p:nvPr>
        </p:nvSpPr>
        <p:spPr>
          <a:xfrm>
            <a:off x="640080" y="368501"/>
            <a:ext cx="4368602" cy="1956841"/>
          </a:xfrm>
        </p:spPr>
        <p:txBody>
          <a:bodyPr vert="horz" lIns="91440" tIns="45720" rIns="91440" bIns="45720" rtlCol="0" anchor="b">
            <a:normAutofit/>
          </a:bodyPr>
          <a:lstStyle/>
          <a:p>
            <a:r>
              <a:rPr lang="en-US" sz="4200"/>
              <a:t>Collaborate and Engage with Your Key Stakeholders</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281D0A28-6371-460B-A66B-58C6D154F9D1}"/>
              </a:ext>
            </a:extLst>
          </p:cNvPr>
          <p:cNvPicPr>
            <a:picLocks noChangeAspect="1"/>
          </p:cNvPicPr>
          <p:nvPr/>
        </p:nvPicPr>
        <p:blipFill rotWithShape="1">
          <a:blip r:embed="rId3"/>
          <a:srcRect l="23782" r="1478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43720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6979F14D-0EA5-4917-814E-210268CD5A6B}"/>
              </a:ext>
            </a:extLst>
          </p:cNvPr>
          <p:cNvPicPr>
            <a:picLocks noGrp="1" noChangeAspect="1"/>
          </p:cNvPicPr>
          <p:nvPr>
            <p:ph idx="1"/>
          </p:nvPr>
        </p:nvPicPr>
        <p:blipFill rotWithShape="1">
          <a:blip r:embed="rId3"/>
          <a:srcRect b="108"/>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E4F756-5C89-44EE-AB6C-6B9ACBDFE667}"/>
              </a:ext>
            </a:extLst>
          </p:cNvPr>
          <p:cNvSpPr>
            <a:spLocks noGrp="1"/>
          </p:cNvSpPr>
          <p:nvPr>
            <p:ph type="title"/>
          </p:nvPr>
        </p:nvSpPr>
        <p:spPr>
          <a:xfrm>
            <a:off x="435634" y="365125"/>
            <a:ext cx="3822189" cy="1899912"/>
          </a:xfrm>
        </p:spPr>
        <p:txBody>
          <a:bodyPr vert="horz" lIns="91440" tIns="45720" rIns="91440" bIns="45720" rtlCol="0" anchor="ctr">
            <a:normAutofit/>
          </a:bodyPr>
          <a:lstStyle/>
          <a:p>
            <a:r>
              <a:rPr lang="en-US" sz="4000">
                <a:ea typeface="+mj-lt"/>
                <a:cs typeface="+mj-lt"/>
              </a:rPr>
              <a:t>Definition of Engagement -</a:t>
            </a:r>
            <a:endParaRPr lang="en-US"/>
          </a:p>
        </p:txBody>
      </p:sp>
      <p:sp>
        <p:nvSpPr>
          <p:cNvPr id="4" name="Text Placeholder 3">
            <a:extLst>
              <a:ext uri="{FF2B5EF4-FFF2-40B4-BE49-F238E27FC236}">
                <a16:creationId xmlns:a16="http://schemas.microsoft.com/office/drawing/2014/main" id="{8FDD4C20-EBD8-4447-95FA-AAE2903088E8}"/>
              </a:ext>
            </a:extLst>
          </p:cNvPr>
          <p:cNvSpPr>
            <a:spLocks noGrp="1"/>
          </p:cNvSpPr>
          <p:nvPr>
            <p:ph type="body" sz="half" idx="2"/>
          </p:nvPr>
        </p:nvSpPr>
        <p:spPr>
          <a:xfrm>
            <a:off x="435634" y="2563597"/>
            <a:ext cx="3822189" cy="3742762"/>
          </a:xfrm>
        </p:spPr>
        <p:txBody>
          <a:bodyPr vert="horz" lIns="91440" tIns="45720" rIns="91440" bIns="45720" rtlCol="0" anchor="t">
            <a:normAutofit lnSpcReduction="10000"/>
          </a:bodyPr>
          <a:lstStyle/>
          <a:p>
            <a:pPr marL="0"/>
            <a:r>
              <a:rPr lang="en-US" sz="2800"/>
              <a:t>The process of </a:t>
            </a:r>
            <a:r>
              <a:rPr lang="en-US" sz="2800" b="1" i="1"/>
              <a:t>working collaboratively with and through groups of people affiliated</a:t>
            </a:r>
            <a:r>
              <a:rPr lang="en-US" sz="2800"/>
              <a:t> by geographic proximity, special interests, or similar situations to address issues affecting the wellbeing of those people. </a:t>
            </a:r>
            <a:endParaRPr lang="en-US" sz="2800">
              <a:cs typeface="Calibri" panose="020F0502020204030204"/>
            </a:endParaRPr>
          </a:p>
          <a:p>
            <a:pPr indent="-228600">
              <a:buFont typeface="Arial" panose="020B0604020202020204" pitchFamily="34" charset="0"/>
              <a:buChar char="•"/>
            </a:pPr>
            <a:endParaRPr lang="en-US" sz="2800" b="1"/>
          </a:p>
          <a:p>
            <a:pPr lvl="1" indent="-228600">
              <a:buFont typeface="Arial" panose="020B0604020202020204" pitchFamily="34" charset="0"/>
              <a:buChar char="•"/>
            </a:pPr>
            <a:endParaRPr lang="en-US" sz="2800" b="1"/>
          </a:p>
          <a:p>
            <a:pPr lvl="1" indent="-228600">
              <a:buFont typeface="Arial" panose="020B0604020202020204" pitchFamily="34" charset="0"/>
              <a:buChar char="•"/>
            </a:pPr>
            <a:endParaRPr lang="en-US" sz="2800" b="1"/>
          </a:p>
          <a:p>
            <a:pPr indent="-228600">
              <a:buFont typeface="Arial" panose="020B0604020202020204" pitchFamily="34" charset="0"/>
              <a:buChar char="•"/>
            </a:pPr>
            <a:endParaRPr lang="en-US" sz="2800" b="1"/>
          </a:p>
          <a:p>
            <a:pPr marL="0" indent="-228600">
              <a:buFont typeface="Arial" panose="020B0604020202020204" pitchFamily="34" charset="0"/>
              <a:buChar char="•"/>
            </a:pPr>
            <a:endParaRPr lang="en-US" sz="2800" b="1"/>
          </a:p>
        </p:txBody>
      </p:sp>
    </p:spTree>
    <p:extLst>
      <p:ext uri="{BB962C8B-B14F-4D97-AF65-F5344CB8AC3E}">
        <p14:creationId xmlns:p14="http://schemas.microsoft.com/office/powerpoint/2010/main" val="1183136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106F81B-8CB6-4C80-9E13-511238740757}"/>
              </a:ext>
            </a:extLst>
          </p:cNvPr>
          <p:cNvSpPr>
            <a:spLocks noGrp="1"/>
          </p:cNvSpPr>
          <p:nvPr>
            <p:ph type="title"/>
          </p:nvPr>
        </p:nvSpPr>
        <p:spPr>
          <a:xfrm>
            <a:off x="199966" y="2767106"/>
            <a:ext cx="3599695" cy="3071906"/>
          </a:xfrm>
        </p:spPr>
        <p:txBody>
          <a:bodyPr vert="horz" lIns="91440" tIns="45720" rIns="91440" bIns="45720" rtlCol="0" anchor="t">
            <a:normAutofit fontScale="90000"/>
          </a:bodyPr>
          <a:lstStyle/>
          <a:p>
            <a:pPr algn="ctr"/>
            <a:r>
              <a:rPr lang="en-US" sz="4000" b="1">
                <a:solidFill>
                  <a:srgbClr val="FFFFFF"/>
                </a:solidFill>
                <a:cs typeface="Calibri Light"/>
              </a:rPr>
              <a:t>Review process and outcome measures with key stakeholders often</a:t>
            </a:r>
            <a:endParaRPr lang="en-US" sz="4000" b="1" kern="1200">
              <a:solidFill>
                <a:srgbClr val="FFFFFF"/>
              </a:solidFill>
              <a:latin typeface="+mj-lt"/>
              <a:ea typeface="+mj-ea"/>
              <a:cs typeface="+mj-cs"/>
            </a:endParaRPr>
          </a:p>
        </p:txBody>
      </p:sp>
      <p:pic>
        <p:nvPicPr>
          <p:cNvPr id="5" name="Picture 5" descr="A picture containing text, athletic game, sport&#10;&#10;Description automatically generated">
            <a:extLst>
              <a:ext uri="{FF2B5EF4-FFF2-40B4-BE49-F238E27FC236}">
                <a16:creationId xmlns:a16="http://schemas.microsoft.com/office/drawing/2014/main" id="{B65CC06A-1ECC-4F18-B787-D1D5B6F8C119}"/>
              </a:ext>
            </a:extLst>
          </p:cNvPr>
          <p:cNvPicPr>
            <a:picLocks noChangeAspect="1"/>
          </p:cNvPicPr>
          <p:nvPr/>
        </p:nvPicPr>
        <p:blipFill>
          <a:blip r:embed="rId3"/>
          <a:stretch>
            <a:fillRect/>
          </a:stretch>
        </p:blipFill>
        <p:spPr>
          <a:xfrm>
            <a:off x="5153510" y="467208"/>
            <a:ext cx="5923584" cy="5923584"/>
          </a:xfrm>
          <a:prstGeom prst="rect">
            <a:avLst/>
          </a:prstGeom>
        </p:spPr>
      </p:pic>
    </p:spTree>
    <p:extLst>
      <p:ext uri="{BB962C8B-B14F-4D97-AF65-F5344CB8AC3E}">
        <p14:creationId xmlns:p14="http://schemas.microsoft.com/office/powerpoint/2010/main" val="1491766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081A20-9E14-4053-A528-E242443DFE23}"/>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Tying it all together</a:t>
            </a:r>
          </a:p>
        </p:txBody>
      </p:sp>
      <p:pic>
        <p:nvPicPr>
          <p:cNvPr id="5" name="Picture 5" descr="Diagram&#10;&#10;Description automatically generated">
            <a:extLst>
              <a:ext uri="{FF2B5EF4-FFF2-40B4-BE49-F238E27FC236}">
                <a16:creationId xmlns:a16="http://schemas.microsoft.com/office/drawing/2014/main" id="{863B8994-725F-4630-A33B-DFA21276E9DB}"/>
              </a:ext>
            </a:extLst>
          </p:cNvPr>
          <p:cNvPicPr>
            <a:picLocks noChangeAspect="1"/>
          </p:cNvPicPr>
          <p:nvPr/>
        </p:nvPicPr>
        <p:blipFill>
          <a:blip r:embed="rId3"/>
          <a:stretch>
            <a:fillRect/>
          </a:stretch>
        </p:blipFill>
        <p:spPr>
          <a:xfrm>
            <a:off x="2576505" y="1966293"/>
            <a:ext cx="7038989" cy="4452160"/>
          </a:xfrm>
          <a:prstGeom prst="rect">
            <a:avLst/>
          </a:prstGeom>
        </p:spPr>
      </p:pic>
      <p:sp>
        <p:nvSpPr>
          <p:cNvPr id="6" name="TextBox 5">
            <a:extLst>
              <a:ext uri="{FF2B5EF4-FFF2-40B4-BE49-F238E27FC236}">
                <a16:creationId xmlns:a16="http://schemas.microsoft.com/office/drawing/2014/main" id="{91647DC2-5D5F-424E-A569-23EBB1C70796}"/>
              </a:ext>
            </a:extLst>
          </p:cNvPr>
          <p:cNvSpPr txBox="1"/>
          <p:nvPr/>
        </p:nvSpPr>
        <p:spPr>
          <a:xfrm>
            <a:off x="195533" y="6334666"/>
            <a:ext cx="120022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mn-lt"/>
                <a:cs typeface="+mn-lt"/>
              </a:rPr>
              <a:t>Cooper, B.R., &amp; Betz, D.L. (2017). How can we keep it going? Key ingredients for evidence-based program sustainability. WSU Publications, retrieved at: https://hdl.handle.net/2376/7305</a:t>
            </a:r>
            <a:endParaRPr lang="en-US"/>
          </a:p>
        </p:txBody>
      </p:sp>
    </p:spTree>
    <p:extLst>
      <p:ext uri="{BB962C8B-B14F-4D97-AF65-F5344CB8AC3E}">
        <p14:creationId xmlns:p14="http://schemas.microsoft.com/office/powerpoint/2010/main" val="2272064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6628F3A-DD29-479C-91DB-CC9E2638971A}"/>
              </a:ext>
            </a:extLst>
          </p:cNvPr>
          <p:cNvPicPr>
            <a:picLocks noChangeAspect="1"/>
          </p:cNvPicPr>
          <p:nvPr/>
        </p:nvPicPr>
        <p:blipFill rotWithShape="1">
          <a:blip r:embed="rId3"/>
          <a:srcRect/>
          <a:stretch/>
        </p:blipFill>
        <p:spPr>
          <a:xfrm>
            <a:off x="-1" y="10"/>
            <a:ext cx="12192000"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634424B-8787-481B-8F23-60A259EC3291}"/>
              </a:ext>
            </a:extLst>
          </p:cNvPr>
          <p:cNvSpPr>
            <a:spLocks noGrp="1"/>
          </p:cNvSpPr>
          <p:nvPr>
            <p:ph type="title"/>
          </p:nvPr>
        </p:nvSpPr>
        <p:spPr>
          <a:xfrm>
            <a:off x="404648" y="2403807"/>
            <a:ext cx="5358022" cy="1342754"/>
          </a:xfrm>
        </p:spPr>
        <p:txBody>
          <a:bodyPr vert="horz" lIns="91440" tIns="45720" rIns="91440" bIns="45720" rtlCol="0" anchor="ctr">
            <a:normAutofit/>
          </a:bodyPr>
          <a:lstStyle/>
          <a:p>
            <a:pPr algn="ctr"/>
            <a:r>
              <a:rPr lang="en-US" sz="4000" b="1"/>
              <a:t>How to get connected...</a:t>
            </a:r>
            <a:endParaRPr lang="en-US" sz="4000"/>
          </a:p>
        </p:txBody>
      </p:sp>
      <p:cxnSp>
        <p:nvCxnSpPr>
          <p:cNvPr id="19" name="Straight Connector 1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E9262C5-8F81-4B14-8AC6-EA7430F44B14}"/>
              </a:ext>
            </a:extLst>
          </p:cNvPr>
          <p:cNvSpPr>
            <a:spLocks noGrp="1"/>
          </p:cNvSpPr>
          <p:nvPr>
            <p:ph type="body" sz="half" idx="2"/>
          </p:nvPr>
        </p:nvSpPr>
        <p:spPr>
          <a:xfrm>
            <a:off x="601716" y="3711487"/>
            <a:ext cx="4821621" cy="2608954"/>
          </a:xfrm>
        </p:spPr>
        <p:txBody>
          <a:bodyPr vert="horz" lIns="91440" tIns="45720" rIns="91440" bIns="45720" rtlCol="0" anchor="ctr">
            <a:normAutofit/>
          </a:bodyPr>
          <a:lstStyle/>
          <a:p>
            <a:pPr marL="342900" indent="-228600">
              <a:buFont typeface="Arial" panose="020B0604020202020204" pitchFamily="34" charset="0"/>
              <a:buChar char="•"/>
            </a:pPr>
            <a:r>
              <a:rPr lang="en-US" sz="2400" b="1"/>
              <a:t>Join an EPIS Listserv</a:t>
            </a:r>
            <a:endParaRPr lang="en-US" sz="2400" b="1">
              <a:cs typeface="Calibri"/>
            </a:endParaRPr>
          </a:p>
          <a:p>
            <a:pPr marL="342900" indent="-228600">
              <a:buFont typeface="Arial" panose="020B0604020202020204" pitchFamily="34" charset="0"/>
              <a:buChar char="•"/>
            </a:pPr>
            <a:r>
              <a:rPr lang="en-US" sz="2400" b="1"/>
              <a:t>Follow us on Social Media!  </a:t>
            </a:r>
            <a:endParaRPr lang="en-US" sz="2400" b="1">
              <a:cs typeface="Calibri"/>
            </a:endParaRPr>
          </a:p>
          <a:p>
            <a:pPr marL="342900" indent="-228600">
              <a:buFont typeface="Arial" panose="020B0604020202020204" pitchFamily="34" charset="0"/>
              <a:buChar char="•"/>
            </a:pPr>
            <a:r>
              <a:rPr lang="en-US" sz="2400" b="1"/>
              <a:t>Join into Learning Community Meetings</a:t>
            </a:r>
            <a:endParaRPr lang="en-US" sz="2400" b="1">
              <a:cs typeface="Calibri"/>
            </a:endParaRPr>
          </a:p>
          <a:p>
            <a:pPr marL="342900" indent="-228600">
              <a:buFont typeface="Arial" panose="020B0604020202020204" pitchFamily="34" charset="0"/>
              <a:buChar char="•"/>
            </a:pPr>
            <a:r>
              <a:rPr lang="en-US" sz="2400" b="1"/>
              <a:t>Direct Consultation (1:1)</a:t>
            </a:r>
            <a:endParaRPr lang="en-US" sz="1800" b="1">
              <a:cs typeface="Calibri"/>
            </a:endParaRPr>
          </a:p>
          <a:p>
            <a:pPr indent="-228600">
              <a:buFont typeface="Arial" panose="020B0604020202020204" pitchFamily="34" charset="0"/>
              <a:buChar char="•"/>
            </a:pPr>
            <a:endParaRPr lang="en-US" sz="1800"/>
          </a:p>
        </p:txBody>
      </p:sp>
    </p:spTree>
    <p:extLst>
      <p:ext uri="{BB962C8B-B14F-4D97-AF65-F5344CB8AC3E}">
        <p14:creationId xmlns:p14="http://schemas.microsoft.com/office/powerpoint/2010/main" val="1144337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D79C6F9E-93DB-AE44-AC9F-BA4144520DD6}"/>
              </a:ext>
            </a:extLst>
          </p:cNvPr>
          <p:cNvSpPr txBox="1">
            <a:spLocks/>
          </p:cNvSpPr>
          <p:nvPr/>
        </p:nvSpPr>
        <p:spPr>
          <a:xfrm>
            <a:off x="7562360" y="369474"/>
            <a:ext cx="4795782" cy="453123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a:solidFill>
                <a:schemeClr val="accent1">
                  <a:lumMod val="75000"/>
                </a:schemeClr>
              </a:solidFill>
              <a:cs typeface="Calibri"/>
            </a:endParaRPr>
          </a:p>
          <a:p>
            <a:pPr marL="0" indent="0">
              <a:buNone/>
            </a:pPr>
            <a:endParaRPr lang="en-US" sz="1500">
              <a:solidFill>
                <a:schemeClr val="accent1">
                  <a:lumMod val="75000"/>
                </a:schemeClr>
              </a:solidFill>
            </a:endParaRPr>
          </a:p>
          <a:p>
            <a:pPr marL="0" indent="0">
              <a:buNone/>
            </a:pPr>
            <a:r>
              <a:rPr lang="en-US"/>
              <a:t>Sign up for the EPIS e-Newsletter here: </a:t>
            </a:r>
            <a:br>
              <a:rPr lang="en-US"/>
            </a:br>
            <a:r>
              <a:rPr lang="en-US">
                <a:ea typeface="+mn-lt"/>
                <a:cs typeface="+mn-lt"/>
                <a:hlinkClick r:id="rId3"/>
              </a:rPr>
              <a:t>CLICK HERE!</a:t>
            </a:r>
            <a:endParaRPr lang="en-US">
              <a:solidFill>
                <a:srgbClr val="000000"/>
              </a:solidFill>
              <a:ea typeface="+mn-lt"/>
              <a:cs typeface="+mn-lt"/>
            </a:endParaRPr>
          </a:p>
          <a:p>
            <a:pPr marL="0" indent="0">
              <a:buNone/>
            </a:pPr>
            <a:endParaRPr lang="en-US">
              <a:solidFill>
                <a:schemeClr val="accent1">
                  <a:lumMod val="75000"/>
                </a:schemeClr>
              </a:solidFill>
              <a:cs typeface="Calibri"/>
            </a:endParaRPr>
          </a:p>
          <a:p>
            <a:pPr marL="0" indent="0">
              <a:buNone/>
            </a:pPr>
            <a:r>
              <a:rPr lang="en-US"/>
              <a:t>EPIS Website: </a:t>
            </a:r>
            <a:br>
              <a:rPr lang="en-US"/>
            </a:br>
            <a:r>
              <a:rPr lang="en-US">
                <a:hlinkClick r:id="rId4"/>
              </a:rPr>
              <a:t>epis.psu.edu</a:t>
            </a:r>
            <a:endParaRPr lang="en-US">
              <a:solidFill>
                <a:schemeClr val="accent1">
                  <a:lumMod val="75000"/>
                </a:schemeClr>
              </a:solidFill>
              <a:hlinkClick r:id="rId4"/>
            </a:endParaRPr>
          </a:p>
          <a:p>
            <a:pPr marL="0" indent="0">
              <a:buNone/>
            </a:pPr>
            <a:endParaRPr lang="en-US" b="1">
              <a:solidFill>
                <a:schemeClr val="accent1">
                  <a:lumMod val="75000"/>
                </a:schemeClr>
              </a:solidFill>
            </a:endParaRPr>
          </a:p>
          <a:p>
            <a:pPr marL="0" indent="0">
              <a:buNone/>
            </a:pPr>
            <a:r>
              <a:rPr lang="en-US"/>
              <a:t>Email: </a:t>
            </a:r>
            <a:br>
              <a:rPr lang="en-US"/>
            </a:br>
            <a:r>
              <a:rPr lang="en-US">
                <a:hlinkClick r:id="rId5">
                  <a:extLst>
                    <a:ext uri="{A12FA001-AC4F-418D-AE19-62706E023703}">
                      <ahyp:hlinkClr xmlns:ahyp="http://schemas.microsoft.com/office/drawing/2018/hyperlinkcolor" val="tx"/>
                    </a:ext>
                  </a:extLst>
                </a:hlinkClick>
              </a:rPr>
              <a:t>EPIS</a:t>
            </a:r>
            <a:r>
              <a:rPr lang="en-US" sz="2800" b="0" i="0" kern="1200">
                <a:effectLst/>
                <a:hlinkClick r:id="rId5">
                  <a:extLst>
                    <a:ext uri="{A12FA001-AC4F-418D-AE19-62706E023703}">
                      <ahyp:hlinkClr xmlns:ahyp="http://schemas.microsoft.com/office/drawing/2018/hyperlinkcolor" val="tx"/>
                    </a:ext>
                  </a:extLst>
                </a:hlinkClick>
              </a:rPr>
              <a:t>@psu.edu</a:t>
            </a:r>
            <a:endParaRPr lang="en-US" b="1">
              <a:hlinkClick r:id="rId5">
                <a:extLst>
                  <a:ext uri="{A12FA001-AC4F-418D-AE19-62706E023703}">
                    <ahyp:hlinkClr xmlns:ahyp="http://schemas.microsoft.com/office/drawing/2018/hyperlinkcolor" val="tx"/>
                  </a:ext>
                </a:extLst>
              </a:hlinkClick>
            </a:endParaRPr>
          </a:p>
          <a:p>
            <a:pPr marL="0" indent="0">
              <a:buNone/>
            </a:pPr>
            <a:endParaRPr lang="en-US" b="1">
              <a:solidFill>
                <a:schemeClr val="accent1">
                  <a:lumMod val="75000"/>
                </a:schemeClr>
              </a:solidFill>
            </a:endParaRPr>
          </a:p>
          <a:p>
            <a:pPr marL="0" indent="0">
              <a:buNone/>
            </a:pPr>
            <a:endParaRPr lang="en-US">
              <a:solidFill>
                <a:schemeClr val="accent1">
                  <a:lumMod val="75000"/>
                </a:schemeClr>
              </a:solidFill>
            </a:endParaRPr>
          </a:p>
          <a:p>
            <a:pPr marL="0" indent="0">
              <a:buNone/>
            </a:pPr>
            <a:endParaRPr lang="en-US">
              <a:solidFill>
                <a:schemeClr val="accent1">
                  <a:lumMod val="75000"/>
                </a:schemeClr>
              </a:solidFill>
            </a:endParaRPr>
          </a:p>
        </p:txBody>
      </p:sp>
      <p:pic>
        <p:nvPicPr>
          <p:cNvPr id="7" name="Picture 6">
            <a:extLst>
              <a:ext uri="{FF2B5EF4-FFF2-40B4-BE49-F238E27FC236}">
                <a16:creationId xmlns:a16="http://schemas.microsoft.com/office/drawing/2014/main" id="{E295A0E8-DFA9-814F-88C4-291C5E43F63B}"/>
              </a:ext>
            </a:extLst>
          </p:cNvPr>
          <p:cNvPicPr>
            <a:picLocks noChangeAspect="1"/>
          </p:cNvPicPr>
          <p:nvPr/>
        </p:nvPicPr>
        <p:blipFill>
          <a:blip r:embed="rId6"/>
          <a:stretch>
            <a:fillRect/>
          </a:stretch>
        </p:blipFill>
        <p:spPr>
          <a:xfrm>
            <a:off x="6491827" y="1246339"/>
            <a:ext cx="999672" cy="999672"/>
          </a:xfrm>
          <a:prstGeom prst="rect">
            <a:avLst/>
          </a:prstGeom>
        </p:spPr>
      </p:pic>
      <p:pic>
        <p:nvPicPr>
          <p:cNvPr id="8" name="Picture 7">
            <a:extLst>
              <a:ext uri="{FF2B5EF4-FFF2-40B4-BE49-F238E27FC236}">
                <a16:creationId xmlns:a16="http://schemas.microsoft.com/office/drawing/2014/main" id="{1BCE4265-8D00-D545-8C8B-E09619D1966D}"/>
              </a:ext>
            </a:extLst>
          </p:cNvPr>
          <p:cNvPicPr>
            <a:picLocks noChangeAspect="1"/>
          </p:cNvPicPr>
          <p:nvPr/>
        </p:nvPicPr>
        <p:blipFill>
          <a:blip r:embed="rId7"/>
          <a:stretch>
            <a:fillRect/>
          </a:stretch>
        </p:blipFill>
        <p:spPr>
          <a:xfrm>
            <a:off x="6491826" y="2635695"/>
            <a:ext cx="999672" cy="999672"/>
          </a:xfrm>
          <a:prstGeom prst="rect">
            <a:avLst/>
          </a:prstGeom>
        </p:spPr>
      </p:pic>
      <p:pic>
        <p:nvPicPr>
          <p:cNvPr id="9" name="Picture 8">
            <a:extLst>
              <a:ext uri="{FF2B5EF4-FFF2-40B4-BE49-F238E27FC236}">
                <a16:creationId xmlns:a16="http://schemas.microsoft.com/office/drawing/2014/main" id="{E5FEB158-B1BD-4845-BE24-053114EF7209}"/>
              </a:ext>
            </a:extLst>
          </p:cNvPr>
          <p:cNvPicPr>
            <a:picLocks noChangeAspect="1"/>
          </p:cNvPicPr>
          <p:nvPr/>
        </p:nvPicPr>
        <p:blipFill>
          <a:blip r:embed="rId8"/>
          <a:stretch>
            <a:fillRect/>
          </a:stretch>
        </p:blipFill>
        <p:spPr>
          <a:xfrm>
            <a:off x="6524484" y="4025052"/>
            <a:ext cx="934358" cy="934358"/>
          </a:xfrm>
          <a:prstGeom prst="rect">
            <a:avLst/>
          </a:prstGeom>
        </p:spPr>
      </p:pic>
      <p:cxnSp>
        <p:nvCxnSpPr>
          <p:cNvPr id="2" name="Straight Arrow Connector 1">
            <a:extLst>
              <a:ext uri="{FF2B5EF4-FFF2-40B4-BE49-F238E27FC236}">
                <a16:creationId xmlns:a16="http://schemas.microsoft.com/office/drawing/2014/main" id="{70596043-7B90-4816-B53C-6FC3C785C088}"/>
              </a:ext>
            </a:extLst>
          </p:cNvPr>
          <p:cNvCxnSpPr/>
          <p:nvPr/>
        </p:nvCxnSpPr>
        <p:spPr>
          <a:xfrm flipH="1">
            <a:off x="6041571" y="87086"/>
            <a:ext cx="0" cy="5965371"/>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1ECC003C-9784-4875-8718-A9043E7F4299}"/>
              </a:ext>
            </a:extLst>
          </p:cNvPr>
          <p:cNvPicPr>
            <a:picLocks noChangeAspect="1"/>
          </p:cNvPicPr>
          <p:nvPr/>
        </p:nvPicPr>
        <p:blipFill>
          <a:blip r:embed="rId8"/>
          <a:stretch>
            <a:fillRect/>
          </a:stretch>
        </p:blipFill>
        <p:spPr>
          <a:xfrm>
            <a:off x="515569" y="4460480"/>
            <a:ext cx="934358" cy="934358"/>
          </a:xfrm>
          <a:prstGeom prst="rect">
            <a:avLst/>
          </a:prstGeom>
        </p:spPr>
      </p:pic>
      <p:pic>
        <p:nvPicPr>
          <p:cNvPr id="15" name="Picture 14" descr="Icon&#10;&#10;Description automatically generated">
            <a:extLst>
              <a:ext uri="{FF2B5EF4-FFF2-40B4-BE49-F238E27FC236}">
                <a16:creationId xmlns:a16="http://schemas.microsoft.com/office/drawing/2014/main" id="{87B0C1EF-8039-4A31-9B58-A9FB83EC16C7}"/>
              </a:ext>
            </a:extLst>
          </p:cNvPr>
          <p:cNvPicPr>
            <a:picLocks noChangeAspect="1"/>
          </p:cNvPicPr>
          <p:nvPr/>
        </p:nvPicPr>
        <p:blipFill>
          <a:blip r:embed="rId8"/>
          <a:stretch>
            <a:fillRect/>
          </a:stretch>
        </p:blipFill>
        <p:spPr>
          <a:xfrm>
            <a:off x="515569" y="3154194"/>
            <a:ext cx="934358" cy="934358"/>
          </a:xfrm>
          <a:prstGeom prst="rect">
            <a:avLst/>
          </a:prstGeom>
        </p:spPr>
      </p:pic>
      <p:pic>
        <p:nvPicPr>
          <p:cNvPr id="17" name="Picture 16" descr="Icon&#10;&#10;Description automatically generated">
            <a:extLst>
              <a:ext uri="{FF2B5EF4-FFF2-40B4-BE49-F238E27FC236}">
                <a16:creationId xmlns:a16="http://schemas.microsoft.com/office/drawing/2014/main" id="{07F5D251-2874-4FD5-9264-2C0B0400C80B}"/>
              </a:ext>
            </a:extLst>
          </p:cNvPr>
          <p:cNvPicPr>
            <a:picLocks noChangeAspect="1"/>
          </p:cNvPicPr>
          <p:nvPr/>
        </p:nvPicPr>
        <p:blipFill>
          <a:blip r:embed="rId8"/>
          <a:stretch>
            <a:fillRect/>
          </a:stretch>
        </p:blipFill>
        <p:spPr>
          <a:xfrm>
            <a:off x="515569" y="1858794"/>
            <a:ext cx="934358" cy="934358"/>
          </a:xfrm>
          <a:prstGeom prst="rect">
            <a:avLst/>
          </a:prstGeom>
        </p:spPr>
      </p:pic>
      <p:pic>
        <p:nvPicPr>
          <p:cNvPr id="19" name="Picture 18" descr="Icon&#10;&#10;Description automatically generated">
            <a:extLst>
              <a:ext uri="{FF2B5EF4-FFF2-40B4-BE49-F238E27FC236}">
                <a16:creationId xmlns:a16="http://schemas.microsoft.com/office/drawing/2014/main" id="{3E0E15FB-BCA0-41FB-920C-91E8AAE36F49}"/>
              </a:ext>
            </a:extLst>
          </p:cNvPr>
          <p:cNvPicPr>
            <a:picLocks noChangeAspect="1"/>
          </p:cNvPicPr>
          <p:nvPr/>
        </p:nvPicPr>
        <p:blipFill>
          <a:blip r:embed="rId8"/>
          <a:stretch>
            <a:fillRect/>
          </a:stretch>
        </p:blipFill>
        <p:spPr>
          <a:xfrm>
            <a:off x="515569" y="596052"/>
            <a:ext cx="934358" cy="934358"/>
          </a:xfrm>
          <a:prstGeom prst="rect">
            <a:avLst/>
          </a:prstGeom>
        </p:spPr>
      </p:pic>
      <p:sp>
        <p:nvSpPr>
          <p:cNvPr id="3" name="TextBox 2">
            <a:extLst>
              <a:ext uri="{FF2B5EF4-FFF2-40B4-BE49-F238E27FC236}">
                <a16:creationId xmlns:a16="http://schemas.microsoft.com/office/drawing/2014/main" id="{9BB8A3DB-FDFB-4182-B581-46F7186F214F}"/>
              </a:ext>
            </a:extLst>
          </p:cNvPr>
          <p:cNvSpPr txBox="1"/>
          <p:nvPr/>
        </p:nvSpPr>
        <p:spPr>
          <a:xfrm>
            <a:off x="1677761" y="861331"/>
            <a:ext cx="46236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Geneen Burris: </a:t>
            </a:r>
            <a:r>
              <a:rPr lang="en-US" sz="2000" b="1">
                <a:hlinkClick r:id="rId9"/>
              </a:rPr>
              <a:t>grs119@psu.edu</a:t>
            </a:r>
            <a:r>
              <a:rPr lang="en-US" sz="2000" b="1"/>
              <a:t> </a:t>
            </a:r>
          </a:p>
        </p:txBody>
      </p:sp>
      <p:sp>
        <p:nvSpPr>
          <p:cNvPr id="21" name="TextBox 20">
            <a:extLst>
              <a:ext uri="{FF2B5EF4-FFF2-40B4-BE49-F238E27FC236}">
                <a16:creationId xmlns:a16="http://schemas.microsoft.com/office/drawing/2014/main" id="{10390242-EF17-4803-A964-1354D24BAC96}"/>
              </a:ext>
            </a:extLst>
          </p:cNvPr>
          <p:cNvSpPr txBox="1"/>
          <p:nvPr/>
        </p:nvSpPr>
        <p:spPr>
          <a:xfrm>
            <a:off x="1677761" y="2124074"/>
            <a:ext cx="3886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Heather Roberts: </a:t>
            </a:r>
            <a:r>
              <a:rPr lang="en-US" sz="2000" b="1">
                <a:hlinkClick r:id="rId10"/>
              </a:rPr>
              <a:t>hmr17@psu.edu</a:t>
            </a:r>
            <a:r>
              <a:rPr lang="en-US" sz="2000" b="1"/>
              <a:t> </a:t>
            </a:r>
          </a:p>
        </p:txBody>
      </p:sp>
      <p:sp>
        <p:nvSpPr>
          <p:cNvPr id="23" name="TextBox 22">
            <a:extLst>
              <a:ext uri="{FF2B5EF4-FFF2-40B4-BE49-F238E27FC236}">
                <a16:creationId xmlns:a16="http://schemas.microsoft.com/office/drawing/2014/main" id="{BAE08BA3-F29D-4D71-B8EC-DCF8CD627C8A}"/>
              </a:ext>
            </a:extLst>
          </p:cNvPr>
          <p:cNvSpPr txBox="1"/>
          <p:nvPr/>
        </p:nvSpPr>
        <p:spPr>
          <a:xfrm>
            <a:off x="1677761" y="3431764"/>
            <a:ext cx="41442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Jordan Joyce: </a:t>
            </a:r>
            <a:r>
              <a:rPr lang="en-US" sz="2000" b="1">
                <a:hlinkClick r:id="rId11"/>
              </a:rPr>
              <a:t>jll957@psu.edu</a:t>
            </a:r>
            <a:r>
              <a:rPr lang="en-US" sz="2000" b="1"/>
              <a:t> </a:t>
            </a:r>
          </a:p>
        </p:txBody>
      </p:sp>
      <p:sp>
        <p:nvSpPr>
          <p:cNvPr id="25" name="TextBox 24">
            <a:extLst>
              <a:ext uri="{FF2B5EF4-FFF2-40B4-BE49-F238E27FC236}">
                <a16:creationId xmlns:a16="http://schemas.microsoft.com/office/drawing/2014/main" id="{055C5EC2-CCB8-4591-A9F4-1551C520CA0B}"/>
              </a:ext>
            </a:extLst>
          </p:cNvPr>
          <p:cNvSpPr txBox="1"/>
          <p:nvPr/>
        </p:nvSpPr>
        <p:spPr>
          <a:xfrm>
            <a:off x="1677760" y="4769302"/>
            <a:ext cx="38739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Nicole Wells: </a:t>
            </a:r>
            <a:r>
              <a:rPr lang="en-US" sz="2000" b="1">
                <a:cs typeface="Calibri"/>
                <a:hlinkClick r:id="rId12"/>
              </a:rPr>
              <a:t>npw5251@psu.edu</a:t>
            </a:r>
            <a:r>
              <a:rPr lang="en-US" sz="2000" b="1">
                <a:cs typeface="Calibri"/>
              </a:rPr>
              <a:t> </a:t>
            </a:r>
          </a:p>
        </p:txBody>
      </p:sp>
    </p:spTree>
    <p:extLst>
      <p:ext uri="{BB962C8B-B14F-4D97-AF65-F5344CB8AC3E}">
        <p14:creationId xmlns:p14="http://schemas.microsoft.com/office/powerpoint/2010/main" val="25470332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9F1051D4-769C-4B68-96EA-D915FE5C8C06}"/>
              </a:ext>
            </a:extLst>
          </p:cNvPr>
          <p:cNvPicPr>
            <a:picLocks noChangeAspect="1"/>
          </p:cNvPicPr>
          <p:nvPr/>
        </p:nvPicPr>
        <p:blipFill>
          <a:blip r:embed="rId3"/>
          <a:stretch>
            <a:fillRect/>
          </a:stretch>
        </p:blipFill>
        <p:spPr>
          <a:xfrm>
            <a:off x="2903034" y="1141625"/>
            <a:ext cx="6209370" cy="3487506"/>
          </a:xfrm>
          <a:prstGeom prst="rect">
            <a:avLst/>
          </a:prstGeom>
        </p:spPr>
      </p:pic>
    </p:spTree>
    <p:extLst>
      <p:ext uri="{BB962C8B-B14F-4D97-AF65-F5344CB8AC3E}">
        <p14:creationId xmlns:p14="http://schemas.microsoft.com/office/powerpoint/2010/main" val="2223242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0D33C-6132-44BC-B5DD-9501B28B7BF8}"/>
              </a:ext>
            </a:extLst>
          </p:cNvPr>
          <p:cNvSpPr>
            <a:spLocks noGrp="1"/>
          </p:cNvSpPr>
          <p:nvPr>
            <p:ph type="title"/>
          </p:nvPr>
        </p:nvSpPr>
        <p:spPr>
          <a:xfrm>
            <a:off x="191713" y="281168"/>
            <a:ext cx="8157025" cy="1159200"/>
          </a:xfrm>
        </p:spPr>
        <p:txBody>
          <a:bodyPr vert="horz" lIns="91440" tIns="45720" rIns="91440" bIns="45720" rtlCol="0" anchor="ctr">
            <a:normAutofit/>
          </a:bodyPr>
          <a:lstStyle/>
          <a:p>
            <a:r>
              <a:rPr lang="en-US" sz="4000" b="1" kern="1200">
                <a:solidFill>
                  <a:srgbClr val="FFFFFF"/>
                </a:solidFill>
                <a:latin typeface="+mj-lt"/>
                <a:ea typeface="+mj-ea"/>
                <a:cs typeface="+mj-cs"/>
              </a:rPr>
              <a:t>Penn State EPIS</a:t>
            </a:r>
            <a:r>
              <a:rPr lang="en-US" sz="4000" b="1">
                <a:solidFill>
                  <a:srgbClr val="FFFFFF"/>
                </a:solidFill>
              </a:rPr>
              <a:t>  </a:t>
            </a:r>
            <a:r>
              <a:rPr lang="en-US" sz="4000">
                <a:solidFill>
                  <a:schemeClr val="bg1"/>
                </a:solidFill>
                <a:ea typeface="+mj-lt"/>
                <a:cs typeface="+mj-lt"/>
                <a:hlinkClick r:id="rId3">
                  <a:extLst>
                    <a:ext uri="{A12FA001-AC4F-418D-AE19-62706E023703}">
                      <ahyp:hlinkClr xmlns:ahyp="http://schemas.microsoft.com/office/drawing/2018/hyperlinkcolor" val="tx"/>
                    </a:ext>
                  </a:extLst>
                </a:hlinkClick>
              </a:rPr>
              <a:t>https://epis.psu.edu/</a:t>
            </a:r>
            <a:r>
              <a:rPr lang="en-US" sz="4000">
                <a:solidFill>
                  <a:schemeClr val="bg1"/>
                </a:solidFill>
                <a:ea typeface="+mj-lt"/>
                <a:cs typeface="+mj-lt"/>
              </a:rPr>
              <a:t> </a:t>
            </a:r>
            <a:endParaRPr lang="en-US" sz="4000" b="1" kern="1200">
              <a:solidFill>
                <a:schemeClr val="bg1"/>
              </a:solidFill>
              <a:latin typeface="+mj-lt"/>
              <a:cs typeface="Calibri Light"/>
            </a:endParaRPr>
          </a:p>
        </p:txBody>
      </p:sp>
      <p:pic>
        <p:nvPicPr>
          <p:cNvPr id="5" name="Picture 5" descr="Graphical user interface, text, application&#10;&#10;Description automatically generated">
            <a:extLst>
              <a:ext uri="{FF2B5EF4-FFF2-40B4-BE49-F238E27FC236}">
                <a16:creationId xmlns:a16="http://schemas.microsoft.com/office/drawing/2014/main" id="{F0865E90-A612-441C-AD31-1435CA89292A}"/>
              </a:ext>
            </a:extLst>
          </p:cNvPr>
          <p:cNvPicPr>
            <a:picLocks noChangeAspect="1"/>
          </p:cNvPicPr>
          <p:nvPr/>
        </p:nvPicPr>
        <p:blipFill>
          <a:blip r:embed="rId4"/>
          <a:stretch>
            <a:fillRect/>
          </a:stretch>
        </p:blipFill>
        <p:spPr>
          <a:xfrm>
            <a:off x="2416529" y="1966293"/>
            <a:ext cx="7358941" cy="4452160"/>
          </a:xfrm>
          <a:prstGeom prst="rect">
            <a:avLst/>
          </a:prstGeom>
        </p:spPr>
      </p:pic>
    </p:spTree>
    <p:extLst>
      <p:ext uri="{BB962C8B-B14F-4D97-AF65-F5344CB8AC3E}">
        <p14:creationId xmlns:p14="http://schemas.microsoft.com/office/powerpoint/2010/main" val="351309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9F1051D4-769C-4B68-96EA-D915FE5C8C06}"/>
              </a:ext>
            </a:extLst>
          </p:cNvPr>
          <p:cNvPicPr>
            <a:picLocks noChangeAspect="1"/>
          </p:cNvPicPr>
          <p:nvPr/>
        </p:nvPicPr>
        <p:blipFill>
          <a:blip r:embed="rId3"/>
          <a:stretch>
            <a:fillRect/>
          </a:stretch>
        </p:blipFill>
        <p:spPr>
          <a:xfrm>
            <a:off x="2903034" y="1141625"/>
            <a:ext cx="6209370" cy="3487506"/>
          </a:xfrm>
          <a:prstGeom prst="rect">
            <a:avLst/>
          </a:prstGeom>
        </p:spPr>
      </p:pic>
    </p:spTree>
    <p:extLst>
      <p:ext uri="{BB962C8B-B14F-4D97-AF65-F5344CB8AC3E}">
        <p14:creationId xmlns:p14="http://schemas.microsoft.com/office/powerpoint/2010/main" val="438218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A0384B5-F9EB-2E4A-8A1D-DFCEB65123F8}"/>
              </a:ext>
            </a:extLst>
          </p:cNvPr>
          <p:cNvPicPr>
            <a:picLocks noChangeAspect="1"/>
          </p:cNvPicPr>
          <p:nvPr/>
        </p:nvPicPr>
        <p:blipFill>
          <a:blip r:embed="rId3"/>
          <a:stretch>
            <a:fillRect/>
          </a:stretch>
        </p:blipFill>
        <p:spPr>
          <a:xfrm>
            <a:off x="4100122" y="2818506"/>
            <a:ext cx="7131050" cy="2342691"/>
          </a:xfrm>
          <a:prstGeom prst="rect">
            <a:avLst/>
          </a:prstGeom>
        </p:spPr>
      </p:pic>
      <p:pic>
        <p:nvPicPr>
          <p:cNvPr id="2" name="Picture 2" descr="A picture containing graphical user interface&#10;&#10;Description automatically generated">
            <a:extLst>
              <a:ext uri="{FF2B5EF4-FFF2-40B4-BE49-F238E27FC236}">
                <a16:creationId xmlns:a16="http://schemas.microsoft.com/office/drawing/2014/main" id="{88247622-5F8E-481B-A9D8-1FE75A23324C}"/>
              </a:ext>
            </a:extLst>
          </p:cNvPr>
          <p:cNvPicPr>
            <a:picLocks noChangeAspect="1"/>
          </p:cNvPicPr>
          <p:nvPr/>
        </p:nvPicPr>
        <p:blipFill>
          <a:blip r:embed="rId4"/>
          <a:stretch>
            <a:fillRect/>
          </a:stretch>
        </p:blipFill>
        <p:spPr>
          <a:xfrm>
            <a:off x="5562600" y="322509"/>
            <a:ext cx="3759200" cy="2187082"/>
          </a:xfrm>
          <a:prstGeom prst="rect">
            <a:avLst/>
          </a:prstGeom>
        </p:spPr>
      </p:pic>
    </p:spTree>
    <p:extLst>
      <p:ext uri="{BB962C8B-B14F-4D97-AF65-F5344CB8AC3E}">
        <p14:creationId xmlns:p14="http://schemas.microsoft.com/office/powerpoint/2010/main" val="823215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Shape, arrow&#10;&#10;Description automatically generated">
            <a:extLst>
              <a:ext uri="{FF2B5EF4-FFF2-40B4-BE49-F238E27FC236}">
                <a16:creationId xmlns:a16="http://schemas.microsoft.com/office/drawing/2014/main" id="{58A7490A-0933-4165-9DBD-7387AFB5D75F}"/>
              </a:ext>
            </a:extLst>
          </p:cNvPr>
          <p:cNvPicPr>
            <a:picLocks noChangeAspect="1"/>
          </p:cNvPicPr>
          <p:nvPr/>
        </p:nvPicPr>
        <p:blipFill rotWithShape="1">
          <a:blip r:embed="rId3"/>
          <a:srcRect b="6721"/>
          <a:stretch/>
        </p:blipFill>
        <p:spPr>
          <a:xfrm>
            <a:off x="457200" y="457200"/>
            <a:ext cx="11277600" cy="5943600"/>
          </a:xfrm>
          <a:prstGeom prst="rect">
            <a:avLst/>
          </a:prstGeom>
        </p:spPr>
      </p:pic>
    </p:spTree>
    <p:extLst>
      <p:ext uri="{BB962C8B-B14F-4D97-AF65-F5344CB8AC3E}">
        <p14:creationId xmlns:p14="http://schemas.microsoft.com/office/powerpoint/2010/main" val="1074779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E0287C9A-C33A-4B0A-90A4-7D3D06CC8C21}"/>
              </a:ext>
            </a:extLst>
          </p:cNvPr>
          <p:cNvSpPr txBox="1">
            <a:spLocks/>
          </p:cNvSpPr>
          <p:nvPr/>
        </p:nvSpPr>
        <p:spPr>
          <a:xfrm>
            <a:off x="871525" y="1036272"/>
            <a:ext cx="3708450" cy="461241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sz="3600" b="1">
                <a:solidFill>
                  <a:srgbClr val="FEFFFF"/>
                </a:solidFill>
              </a:rPr>
              <a:t>What is Implementation Science?</a:t>
            </a:r>
            <a:endParaRPr lang="en-US">
              <a:cs typeface="Calibri"/>
            </a:endParaRPr>
          </a:p>
          <a:p>
            <a:pPr marL="0" indent="0" algn="ctr">
              <a:spcBef>
                <a:spcPct val="0"/>
              </a:spcBef>
              <a:spcAft>
                <a:spcPts val="600"/>
              </a:spcAft>
              <a:buNone/>
            </a:pPr>
            <a:r>
              <a:rPr lang="en-US">
                <a:solidFill>
                  <a:srgbClr val="FEFFFF"/>
                </a:solidFill>
              </a:rPr>
              <a:t>Implementing strategies based in science to ensure you will achieve the best possible outcomes for the children, youth and families that you serve.</a:t>
            </a:r>
            <a:endParaRPr lang="en-US">
              <a:solidFill>
                <a:srgbClr val="FEFFFF"/>
              </a:solidFill>
              <a:cs typeface="Calibri"/>
            </a:endParaRPr>
          </a:p>
          <a:p>
            <a:pPr algn="ctr">
              <a:spcBef>
                <a:spcPct val="0"/>
              </a:spcBef>
              <a:spcAft>
                <a:spcPts val="600"/>
              </a:spcAft>
            </a:pPr>
            <a:endParaRPr lang="en-US" sz="2000">
              <a:solidFill>
                <a:srgbClr val="FEFFFF"/>
              </a:solidFill>
            </a:endParaRPr>
          </a:p>
          <a:p>
            <a:pPr marL="0" algn="ctr">
              <a:spcBef>
                <a:spcPct val="0"/>
              </a:spcBef>
              <a:spcAft>
                <a:spcPts val="600"/>
              </a:spcAft>
            </a:pPr>
            <a:endParaRPr lang="en-US" sz="2000">
              <a:solidFill>
                <a:srgbClr val="FEFFFF"/>
              </a:solidFill>
            </a:endParaRPr>
          </a:p>
        </p:txBody>
      </p:sp>
      <p:pic>
        <p:nvPicPr>
          <p:cNvPr id="9" name="Picture 9" descr="Diagram, polygon&#10;&#10;Description automatically generated">
            <a:extLst>
              <a:ext uri="{FF2B5EF4-FFF2-40B4-BE49-F238E27FC236}">
                <a16:creationId xmlns:a16="http://schemas.microsoft.com/office/drawing/2014/main" id="{3EDA9987-0DED-4D8F-9424-6D114D3230D2}"/>
              </a:ext>
            </a:extLst>
          </p:cNvPr>
          <p:cNvPicPr>
            <a:picLocks noChangeAspect="1"/>
          </p:cNvPicPr>
          <p:nvPr/>
        </p:nvPicPr>
        <p:blipFill>
          <a:blip r:embed="rId3"/>
          <a:stretch>
            <a:fillRect/>
          </a:stretch>
        </p:blipFill>
        <p:spPr>
          <a:xfrm>
            <a:off x="4998268" y="1250350"/>
            <a:ext cx="6539075" cy="4037880"/>
          </a:xfrm>
          <a:prstGeom prst="rect">
            <a:avLst/>
          </a:prstGeom>
        </p:spPr>
      </p:pic>
    </p:spTree>
    <p:extLst>
      <p:ext uri="{BB962C8B-B14F-4D97-AF65-F5344CB8AC3E}">
        <p14:creationId xmlns:p14="http://schemas.microsoft.com/office/powerpoint/2010/main" val="3153925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87A0-98E8-4F86-90CC-EF9D350E2172}"/>
              </a:ext>
            </a:extLst>
          </p:cNvPr>
          <p:cNvSpPr>
            <a:spLocks noGrp="1"/>
          </p:cNvSpPr>
          <p:nvPr>
            <p:ph type="title"/>
          </p:nvPr>
        </p:nvSpPr>
        <p:spPr>
          <a:xfrm>
            <a:off x="396346" y="3371849"/>
            <a:ext cx="5012442" cy="3031242"/>
          </a:xfrm>
        </p:spPr>
        <p:txBody>
          <a:bodyPr vert="horz" lIns="91440" tIns="45720" rIns="91440" bIns="45720" rtlCol="0" anchor="ctr">
            <a:normAutofit/>
          </a:bodyPr>
          <a:lstStyle/>
          <a:p>
            <a:r>
              <a:rPr lang="en-US" sz="2800" b="1">
                <a:solidFill>
                  <a:schemeClr val="accent1">
                    <a:lumMod val="75000"/>
                  </a:schemeClr>
                </a:solidFill>
                <a:latin typeface="Aharoni"/>
                <a:cs typeface="Aharoni"/>
              </a:rPr>
              <a:t>The EPIS Implementation Specialist Team supports the following components of Implementation Science: </a:t>
            </a:r>
          </a:p>
        </p:txBody>
      </p:sp>
      <p:pic>
        <p:nvPicPr>
          <p:cNvPr id="45" name="Picture 45" descr="Chart&#10;&#10;Description automatically generated">
            <a:extLst>
              <a:ext uri="{FF2B5EF4-FFF2-40B4-BE49-F238E27FC236}">
                <a16:creationId xmlns:a16="http://schemas.microsoft.com/office/drawing/2014/main" id="{E1407D8A-72B1-4D74-802D-EF24E22D39FF}"/>
              </a:ext>
            </a:extLst>
          </p:cNvPr>
          <p:cNvPicPr>
            <a:picLocks noChangeAspect="1"/>
          </p:cNvPicPr>
          <p:nvPr/>
        </p:nvPicPr>
        <p:blipFill rotWithShape="1">
          <a:blip r:embed="rId3"/>
          <a:srcRect t="19392" b="2650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46565E3-1DD0-41BB-BEC5-CA43D940D3C2}"/>
              </a:ext>
            </a:extLst>
          </p:cNvPr>
          <p:cNvSpPr>
            <a:spLocks noGrp="1"/>
          </p:cNvSpPr>
          <p:nvPr>
            <p:ph idx="1"/>
          </p:nvPr>
        </p:nvSpPr>
        <p:spPr>
          <a:xfrm>
            <a:off x="5677426" y="3738739"/>
            <a:ext cx="6497635" cy="3045353"/>
          </a:xfrm>
        </p:spPr>
        <p:txBody>
          <a:bodyPr vert="horz" lIns="91440" tIns="45720" rIns="91440" bIns="45720" rtlCol="0" anchor="ctr">
            <a:normAutofit/>
          </a:bodyPr>
          <a:lstStyle/>
          <a:p>
            <a:r>
              <a:rPr lang="en-US" sz="2800"/>
              <a:t>Program Selection</a:t>
            </a:r>
          </a:p>
          <a:p>
            <a:r>
              <a:rPr lang="en-US" sz="2800"/>
              <a:t>Program Readiness</a:t>
            </a:r>
          </a:p>
          <a:p>
            <a:r>
              <a:rPr lang="en-US" sz="2800"/>
              <a:t>Funding</a:t>
            </a:r>
          </a:p>
          <a:p>
            <a:r>
              <a:rPr lang="en-US" sz="2800"/>
              <a:t>Program Implementation</a:t>
            </a:r>
          </a:p>
          <a:p>
            <a:r>
              <a:rPr lang="en-US" sz="2800"/>
              <a:t>Monitoring Impact and Outcomes</a:t>
            </a:r>
          </a:p>
          <a:p>
            <a:r>
              <a:rPr lang="en-US" sz="2800"/>
              <a:t>Collaboration with Key Stakeholders</a:t>
            </a:r>
          </a:p>
        </p:txBody>
      </p:sp>
    </p:spTree>
    <p:extLst>
      <p:ext uri="{BB962C8B-B14F-4D97-AF65-F5344CB8AC3E}">
        <p14:creationId xmlns:p14="http://schemas.microsoft.com/office/powerpoint/2010/main" val="970922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37CB3-4560-423C-8C2E-C7BDF612F41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Program Selection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LEGO, toy, indoor, colorful&#10;&#10;Description automatically generated">
            <a:extLst>
              <a:ext uri="{FF2B5EF4-FFF2-40B4-BE49-F238E27FC236}">
                <a16:creationId xmlns:a16="http://schemas.microsoft.com/office/drawing/2014/main" id="{DC2ACB4D-8F4A-41B4-B2C9-4FB1316937F4}"/>
              </a:ext>
            </a:extLst>
          </p:cNvPr>
          <p:cNvPicPr>
            <a:picLocks noGrp="1" noChangeAspect="1"/>
          </p:cNvPicPr>
          <p:nvPr>
            <p:ph idx="1"/>
          </p:nvPr>
        </p:nvPicPr>
        <p:blipFill rotWithShape="1">
          <a:blip r:embed="rId3"/>
          <a:srcRect l="35843" r="77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719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37CB3-4560-423C-8C2E-C7BDF612F41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Program Selection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LEGO, toy, indoor, colorful&#10;&#10;Description automatically generated">
            <a:extLst>
              <a:ext uri="{FF2B5EF4-FFF2-40B4-BE49-F238E27FC236}">
                <a16:creationId xmlns:a16="http://schemas.microsoft.com/office/drawing/2014/main" id="{DC2ACB4D-8F4A-41B4-B2C9-4FB1316937F4}"/>
              </a:ext>
            </a:extLst>
          </p:cNvPr>
          <p:cNvPicPr>
            <a:picLocks noGrp="1" noChangeAspect="1"/>
          </p:cNvPicPr>
          <p:nvPr>
            <p:ph idx="1"/>
          </p:nvPr>
        </p:nvPicPr>
        <p:blipFill rotWithShape="1">
          <a:blip r:embed="rId3"/>
          <a:srcRect l="35843" r="77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1CD24B07-9292-F2C3-AA8E-F7611638F060}"/>
              </a:ext>
            </a:extLst>
          </p:cNvPr>
          <p:cNvSpPr txBox="1"/>
          <p:nvPr/>
        </p:nvSpPr>
        <p:spPr>
          <a:xfrm>
            <a:off x="1304371" y="3805824"/>
            <a:ext cx="454104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ü"/>
            </a:pPr>
            <a:r>
              <a:rPr lang="en-US" sz="2800">
                <a:solidFill>
                  <a:srgbClr val="C55A11"/>
                </a:solidFill>
                <a:ea typeface="+mn-lt"/>
                <a:cs typeface="+mn-lt"/>
              </a:rPr>
              <a:t>What does your community need?</a:t>
            </a:r>
            <a:endParaRPr lang="en-US">
              <a:solidFill>
                <a:srgbClr val="C55A11"/>
              </a:solidFill>
            </a:endParaRPr>
          </a:p>
          <a:p>
            <a:pPr marL="457200" indent="-457200">
              <a:buFont typeface="Wingdings"/>
              <a:buChar char="ü"/>
            </a:pPr>
            <a:r>
              <a:rPr lang="en-US" sz="2800">
                <a:solidFill>
                  <a:srgbClr val="C55A11"/>
                </a:solidFill>
                <a:ea typeface="+mn-lt"/>
                <a:cs typeface="+mn-lt"/>
              </a:rPr>
              <a:t>What is currently in place?</a:t>
            </a:r>
          </a:p>
          <a:p>
            <a:pPr marL="457200" indent="-457200">
              <a:buFont typeface="Wingdings"/>
              <a:buChar char="ü"/>
            </a:pPr>
            <a:r>
              <a:rPr lang="en-US" sz="2800">
                <a:solidFill>
                  <a:srgbClr val="C55A11"/>
                </a:solidFill>
                <a:ea typeface="+mn-lt"/>
                <a:cs typeface="+mn-lt"/>
              </a:rPr>
              <a:t>Where are the gaps?</a:t>
            </a:r>
          </a:p>
          <a:p>
            <a:pPr marL="457200" indent="-457200">
              <a:buFont typeface="Wingdings"/>
              <a:buChar char="ü"/>
            </a:pPr>
            <a:r>
              <a:rPr lang="en-US" sz="2800">
                <a:solidFill>
                  <a:srgbClr val="C55A11"/>
                </a:solidFill>
                <a:ea typeface="+mn-lt"/>
                <a:cs typeface="+mn-lt"/>
              </a:rPr>
              <a:t>What options do we have?</a:t>
            </a:r>
            <a:endParaRPr lang="en-US" sz="2800">
              <a:solidFill>
                <a:srgbClr val="C55A11"/>
              </a:solidFill>
              <a:cs typeface="Calibri"/>
            </a:endParaRPr>
          </a:p>
        </p:txBody>
      </p:sp>
    </p:spTree>
    <p:extLst>
      <p:ext uri="{BB962C8B-B14F-4D97-AF65-F5344CB8AC3E}">
        <p14:creationId xmlns:p14="http://schemas.microsoft.com/office/powerpoint/2010/main" val="2949064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74E038D388824CADA0D7C0E27A7E3F" ma:contentTypeVersion="14" ma:contentTypeDescription="Create a new document." ma:contentTypeScope="" ma:versionID="4a30cd1c396e364e7f844279d3182b79">
  <xsd:schema xmlns:xsd="http://www.w3.org/2001/XMLSchema" xmlns:xs="http://www.w3.org/2001/XMLSchema" xmlns:p="http://schemas.microsoft.com/office/2006/metadata/properties" xmlns:ns2="c6844328-998e-47b0-a801-b1f5eea8b2ce" xmlns:ns3="75837020-06bf-47ac-92ff-284cc0999efd" targetNamespace="http://schemas.microsoft.com/office/2006/metadata/properties" ma:root="true" ma:fieldsID="6b305af044316472a315855e97e11e15" ns2:_="" ns3:_="">
    <xsd:import namespace="c6844328-998e-47b0-a801-b1f5eea8b2ce"/>
    <xsd:import namespace="75837020-06bf-47ac-92ff-284cc0999ef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844328-998e-47b0-a801-b1f5eea8b2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837020-06bf-47ac-92ff-284cc0999ef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eabdd9f-13a3-4ce2-9527-44c8a6f6dbed}" ma:internalName="TaxCatchAll" ma:showField="CatchAllData" ma:web="75837020-06bf-47ac-92ff-284cc0999e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5837020-06bf-47ac-92ff-284cc0999efd">
      <UserInfo>
        <DisplayName/>
        <AccountId xsi:nil="true"/>
        <AccountType/>
      </UserInfo>
    </SharedWithUsers>
    <lcf76f155ced4ddcb4097134ff3c332f xmlns="c6844328-998e-47b0-a801-b1f5eea8b2ce">
      <Terms xmlns="http://schemas.microsoft.com/office/infopath/2007/PartnerControls"/>
    </lcf76f155ced4ddcb4097134ff3c332f>
    <TaxCatchAll xmlns="75837020-06bf-47ac-92ff-284cc0999ef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8B7AA2-1A9D-4B37-A6D6-DF2B9BE35B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844328-998e-47b0-a801-b1f5eea8b2ce"/>
    <ds:schemaRef ds:uri="75837020-06bf-47ac-92ff-284cc0999e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B72241-629F-4E84-BF97-6E8F093A8130}">
  <ds:schemaRefs>
    <ds:schemaRef ds:uri="7e353704-68ee-4592-8419-7aec398fa0ef"/>
    <ds:schemaRef ds:uri="http://schemas.microsoft.com/office/2006/metadata/properties"/>
    <ds:schemaRef ds:uri="http://schemas.microsoft.com/office/infopath/2007/PartnerControls"/>
    <ds:schemaRef ds:uri="75837020-06bf-47ac-92ff-284cc0999efd"/>
    <ds:schemaRef ds:uri="c6844328-998e-47b0-a801-b1f5eea8b2ce"/>
  </ds:schemaRefs>
</ds:datastoreItem>
</file>

<file path=customXml/itemProps3.xml><?xml version="1.0" encoding="utf-8"?>
<ds:datastoreItem xmlns:ds="http://schemas.openxmlformats.org/officeDocument/2006/customXml" ds:itemID="{D1460691-5D57-447D-B137-FD088AE913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51</Slides>
  <Notes>51</Notes>
  <HiddenSlides>0</HiddenSlide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After today's webinar, you will be better prepared to...</vt:lpstr>
      <vt:lpstr>PowerPoint Presentation</vt:lpstr>
      <vt:lpstr>PowerPoint Presentation</vt:lpstr>
      <vt:lpstr>The EPIS Implementation Specialist Team supports the following components of Implementation Science: </vt:lpstr>
      <vt:lpstr>Program Selection</vt:lpstr>
      <vt:lpstr>Program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Mapping EPIS-supported programs to Risk and Protective Factors</vt:lpstr>
      <vt:lpstr>Mapping EPIS-supported programs to Risk and Protective Factors</vt:lpstr>
      <vt:lpstr>Program Readiness</vt:lpstr>
      <vt:lpstr>Questions when considering programming...</vt:lpstr>
      <vt:lpstr>Funding</vt:lpstr>
      <vt:lpstr>PowerPoint Presentation</vt:lpstr>
      <vt:lpstr>Check out our Sustainability Planning Checklist to navigate funding strategies and cost-effective approaches for program delivery:</vt:lpstr>
      <vt:lpstr>Program Implementation</vt:lpstr>
      <vt:lpstr>Model Fidelity</vt:lpstr>
      <vt:lpstr>Manualization of Evidence-Based Programs</vt:lpstr>
      <vt:lpstr>Logic Models</vt:lpstr>
      <vt:lpstr>Model Fidelity further defined...</vt:lpstr>
      <vt:lpstr>Program Implementation – COVID Adaptations</vt:lpstr>
      <vt:lpstr>Program Implementation – COVID Challenges</vt:lpstr>
      <vt:lpstr>PowerPoint Presentation</vt:lpstr>
      <vt:lpstr>PowerPoint Presentation</vt:lpstr>
      <vt:lpstr>PowerPoint Presentation</vt:lpstr>
      <vt:lpstr>PowerPoint Presentation</vt:lpstr>
      <vt:lpstr>Monitoring Impact &amp; Outcomes</vt:lpstr>
      <vt:lpstr>PowerPoint Presentation</vt:lpstr>
      <vt:lpstr>PowerPoint Presentation</vt:lpstr>
      <vt:lpstr>PowerPoint Presentation</vt:lpstr>
      <vt:lpstr>PowerPoint Presentation</vt:lpstr>
      <vt:lpstr>Impact &amp; Outcomes Measurement includes both:</vt:lpstr>
      <vt:lpstr>Three primary reasons why Data collection is important:</vt:lpstr>
      <vt:lpstr>Collaborate and Engage with Your Key Stakeholders</vt:lpstr>
      <vt:lpstr>Definition of Engagement -</vt:lpstr>
      <vt:lpstr>Review process and outcome measures with key stakeholders often</vt:lpstr>
      <vt:lpstr>Tying it all together</vt:lpstr>
      <vt:lpstr>How to get connected...</vt:lpstr>
      <vt:lpstr>PowerPoint Presentation</vt:lpstr>
      <vt:lpstr>PowerPoint Presentation</vt:lpstr>
      <vt:lpstr>Penn State EPIS  https://epis.psu.edu/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Griffith, Kelly A</dc:creator>
  <cp:revision>7</cp:revision>
  <dcterms:created xsi:type="dcterms:W3CDTF">2020-04-14T13:40:48Z</dcterms:created>
  <dcterms:modified xsi:type="dcterms:W3CDTF">2023-08-16T11:38:43Z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0x0101001574E038D388824CADA0D7C0E27A7E3F</vt:lpwstr>
  </property>
  <property fmtid="{D5CDD505-2E9C-101B-9397-08002B2CF9AE}" pid="3" name="Order">
    <vt:r8>577200</vt:r8>
  </property>
  <property fmtid="{D5CDD505-2E9C-101B-9397-08002B2CF9AE}" pid="4" name="_ExtendedDescription">
    <vt:lpwstr/>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ies>
</file>